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2" r:id="rId43"/>
  </p:sldIdLst>
  <p:sldSz cx="9144000" cy="5145088"/>
  <p:notesSz cx="9144000" cy="5145088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 bwMode="auto"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 bwMode="auto"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 bwMode="auto">
          <a:xfrm>
            <a:off x="6629400" y="204788"/>
            <a:ext cx="2057400" cy="398145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 bwMode="auto">
          <a:xfrm>
            <a:off x="457200" y="204788"/>
            <a:ext cx="6019800" cy="398145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 bwMode="auto"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 bwMode="auto">
          <a:xfrm>
            <a:off x="722313" y="2181225"/>
            <a:ext cx="7772400" cy="1125537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Slide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4038600" cy="298291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 bwMode="auto">
          <a:xfrm>
            <a:off x="4648200" y="1203325"/>
            <a:ext cx="4038600" cy="298291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 bwMode="auto"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 bwMode="auto"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 bwMode="auto"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 bwMode="auto"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Title, Text and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 bwMode="auto"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 bwMode="auto"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 bwMode="auto"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 bwMode="auto"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2"/>
          </p:nvPr>
        </p:nvSpPr>
        <p:spPr bwMode="auto"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479"/>
            <a:ext cx="8229240" cy="2983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SzPts val="1979"/>
        <a:buFont typeface="StarSymbol"/>
        <a:buChar char="●"/>
        <a:defRPr sz="44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1pPr>
      <a:lvl2pPr lvl="1">
        <a:buFont typeface="StarSymbol"/>
        <a:buChar char="●"/>
      </a:lvl2pPr>
      <a:lvl3pPr lvl="2">
        <a:buFont typeface="StarSymbol"/>
        <a:buChar char="●"/>
      </a:lvl3pPr>
      <a:lvl4pPr lvl="3">
        <a:buFont typeface="StarSymbol"/>
        <a:buChar char="●"/>
      </a:lvl4pPr>
      <a:lvl5pPr lvl="4">
        <a:buFont typeface="StarSymbol"/>
        <a:buChar char="●"/>
      </a:lvl5pPr>
      <a:lvl6pPr lvl="5">
        <a:buFont typeface="StarSymbol"/>
        <a:buChar char="●"/>
      </a:lvl6pPr>
      <a:lvl7pPr lvl="6">
        <a:buFont typeface="StarSymbol"/>
        <a:buChar char="●"/>
      </a:lvl7pPr>
      <a:lvl8pPr lvl="7">
        <a:buFont typeface="StarSymbol"/>
        <a:buChar char="●"/>
      </a:lvl8pPr>
      <a:lvl9pPr lvl="8">
        <a:buFont typeface="StarSymbol"/>
        <a:buChar char="●"/>
      </a:lvl9pPr>
    </p:titleStyle>
    <p:bodyStyle>
      <a:defPPr/>
      <a:lvl1pPr marL="432000" lvl="0" indent="-324000">
        <a:spcBef>
          <a:spcPts val="1417"/>
        </a:spcBef>
        <a:spcAft>
          <a:spcPts val="0"/>
        </a:spcAft>
        <a:buSzPts val="1440"/>
        <a:buFont typeface="StarSymbol"/>
        <a:buChar char="●"/>
        <a:defRPr sz="32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1pPr>
      <a:lvl2pPr marL="864000" lvl="1" indent="-324000">
        <a:spcBef>
          <a:spcPts val="1134"/>
        </a:spcBef>
        <a:spcAft>
          <a:spcPts val="0"/>
        </a:spcAft>
        <a:buSzPts val="2100"/>
        <a:buFont typeface="StarSymbol"/>
        <a:buChar char="–"/>
        <a:defRPr sz="28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2pPr>
      <a:lvl3pPr marL="1295998" lvl="2" indent="-288000">
        <a:spcBef>
          <a:spcPts val="850"/>
        </a:spcBef>
        <a:spcAft>
          <a:spcPts val="0"/>
        </a:spcAft>
        <a:buSzPts val="1080"/>
        <a:buFont typeface="StarSymbol"/>
        <a:buChar char="●"/>
        <a:defRPr sz="24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3pPr>
      <a:lvl4pPr marL="1728000" lvl="3" indent="-216000">
        <a:spcBef>
          <a:spcPts val="567"/>
        </a:spcBef>
        <a:spcAft>
          <a:spcPts val="0"/>
        </a:spcAft>
        <a:buSzPts val="1500"/>
        <a:buFont typeface="StarSymbol"/>
        <a:buChar char="–"/>
        <a:defRPr sz="20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4pPr>
      <a:lvl5pPr marL="2160000" lvl="4" indent="-216000">
        <a:spcBef>
          <a:spcPts val="283"/>
        </a:spcBef>
        <a:spcAft>
          <a:spcPts val="0"/>
        </a:spcAft>
        <a:buSzPts val="900"/>
        <a:buFont typeface="StarSymbol"/>
        <a:buChar char="●"/>
        <a:defRPr sz="20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5pPr>
      <a:lvl6pPr marL="2591999" lvl="5" indent="-216000">
        <a:spcBef>
          <a:spcPts val="283"/>
        </a:spcBef>
        <a:spcAft>
          <a:spcPts val="0"/>
        </a:spcAft>
        <a:buSzPts val="900"/>
        <a:buFont typeface="StarSymbol"/>
        <a:buChar char="●"/>
        <a:defRPr sz="20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6pPr>
      <a:lvl7pPr marL="3023999" lvl="6" indent="-216000">
        <a:spcBef>
          <a:spcPts val="283"/>
        </a:spcBef>
        <a:spcAft>
          <a:spcPts val="0"/>
        </a:spcAft>
        <a:buSzPts val="900"/>
        <a:buFont typeface="StarSymbol"/>
        <a:buChar char="●"/>
        <a:defRPr sz="20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7pPr>
      <a:lvl8pPr marL="3456000" lvl="7" indent="-216000">
        <a:spcBef>
          <a:spcPts val="283"/>
        </a:spcBef>
        <a:spcAft>
          <a:spcPts val="0"/>
        </a:spcAft>
        <a:buSzPts val="900"/>
        <a:buFont typeface="StarSymbol"/>
        <a:buChar char="●"/>
        <a:defRPr sz="20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8pPr>
      <a:lvl9pPr marL="3887999" lvl="8" indent="-216000">
        <a:spcBef>
          <a:spcPts val="283"/>
        </a:spcBef>
        <a:spcAft>
          <a:spcPts val="0"/>
        </a:spcAft>
        <a:buSzPts val="900"/>
        <a:buFont typeface="StarSymbol"/>
        <a:buChar char="●"/>
        <a:defRPr sz="2000" b="0" i="0" u="none" strike="noStrike" cap="none">
          <a:highlight>
            <a:srgbClr val="000000">
              <a:alpha val="0"/>
            </a:srgbClr>
          </a:highlight>
          <a:latin typeface="Liberation Sans"/>
          <a:ea typeface="Liberation Sans"/>
          <a:cs typeface="Liberation Sans"/>
        </a:defRPr>
      </a:lvl9pPr>
    </p:bodyStyle>
    <p:otherStyle>
      <a:defPPr/>
      <a:lvl1pPr lvl="0"/>
      <a:lvl2pPr lvl="1"/>
      <a:lvl3pPr lvl="2"/>
      <a:lvl4pPr lvl="3"/>
      <a:lvl5pPr lvl="4"/>
      <a:lvl6pPr lvl="5"/>
      <a:lvl7pPr lvl="6"/>
      <a:lvl8pPr lvl="7"/>
      <a:lvl9pPr lvl="8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/>
          <p:nvPr/>
        </p:nvPicPr>
        <p:blipFill>
          <a:blip r:embed="rId2"/>
          <a:stretch/>
        </p:blipFill>
        <p:spPr bwMode="auto">
          <a:xfrm>
            <a:off x="-86400" y="2520"/>
            <a:ext cx="9230400" cy="5140798"/>
          </a:xfrm>
          <a:prstGeom prst="rect">
            <a:avLst/>
          </a:prstGeom>
          <a:ln>
            <a:noFill/>
          </a:ln>
        </p:spPr>
      </p:pic>
      <p:sp>
        <p:nvSpPr>
          <p:cNvPr id="43" name="Shape 43"/>
          <p:cNvSpPr txBox="1"/>
          <p:nvPr/>
        </p:nvSpPr>
        <p:spPr bwMode="auto">
          <a:xfrm>
            <a:off x="128159" y="1357559"/>
            <a:ext cx="8305200" cy="1937519"/>
          </a:xfrm>
          <a:prstGeom prst="rect">
            <a:avLst/>
          </a:prstGeom>
          <a:noFill/>
          <a:ln>
            <a:noFill/>
          </a:ln>
        </p:spPr>
        <p:txBody>
          <a:bodyPr vert="horz" wrap="square" lIns="63720" tIns="32039" rIns="63720" bIns="32039"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900" b="1" i="0" u="none" strike="noStrike" cap="none" spc="0">
                <a:solidFill>
                  <a:srgbClr val="000080"/>
                </a:solidFill>
                <a:latin typeface="Arial"/>
                <a:ea typeface="Arial"/>
                <a:cs typeface="Arial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900" b="1" i="0" u="none" strike="noStrike" cap="none" spc="0">
                <a:solidFill>
                  <a:srgbClr val="000080"/>
                </a:solidFill>
                <a:latin typeface="Arial"/>
                <a:ea typeface="Arial"/>
                <a:cs typeface="Arial"/>
              </a:rPr>
              <a:t>                                                 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Shape 44"/>
          <p:cNvSpPr txBox="1"/>
          <p:nvPr/>
        </p:nvSpPr>
        <p:spPr bwMode="auto">
          <a:xfrm>
            <a:off x="478080" y="4240799"/>
            <a:ext cx="6717600" cy="569879"/>
          </a:xfrm>
          <a:prstGeom prst="rect">
            <a:avLst/>
          </a:prstGeom>
          <a:noFill/>
          <a:ln>
            <a:noFill/>
          </a:ln>
        </p:spPr>
        <p:txBody>
          <a:bodyPr vert="horz" wrap="square" lIns="63720" tIns="45000" rIns="63720" bIns="3203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Язовских Олег Николаевич</a:t>
            </a:r>
            <a:r>
              <a:rPr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Глава Кетовского муниципального округа </a:t>
            </a:r>
            <a:endParaRPr sz="18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5" name="Shape 45"/>
          <p:cNvSpPr/>
          <p:nvPr/>
        </p:nvSpPr>
        <p:spPr bwMode="auto">
          <a:xfrm>
            <a:off x="1362240" y="-29160"/>
            <a:ext cx="5835599" cy="222120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47" name="Picture 47"/>
          <p:cNvPicPr/>
          <p:nvPr/>
        </p:nvPicPr>
        <p:blipFill>
          <a:blip r:embed="rId3"/>
          <a:stretch/>
        </p:blipFill>
        <p:spPr bwMode="auto">
          <a:xfrm>
            <a:off x="200160" y="173880"/>
            <a:ext cx="1055159" cy="766440"/>
          </a:xfrm>
          <a:prstGeom prst="rect">
            <a:avLst/>
          </a:prstGeom>
          <a:ln>
            <a:noFill/>
          </a:ln>
        </p:spPr>
      </p:pic>
      <p:sp>
        <p:nvSpPr>
          <p:cNvPr id="48" name="Shape 48"/>
          <p:cNvSpPr txBox="1"/>
          <p:nvPr/>
        </p:nvSpPr>
        <p:spPr bwMode="auto">
          <a:xfrm>
            <a:off x="462960" y="1512000"/>
            <a:ext cx="7311600" cy="303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65160" tIns="32400" rIns="65160" bIns="32400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 реализации в </a:t>
            </a:r>
            <a:r>
              <a:rPr sz="28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28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28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8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году</a:t>
            </a:r>
            <a:endParaRPr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Плана комплексного развития Кетовского муниципального округа Курганской области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 bwMode="auto">
          <a:xfrm>
            <a:off x="851399" y="-19080"/>
            <a:ext cx="8204399" cy="3794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3" name="Shape 63"/>
          <p:cNvSpPr txBox="1"/>
          <p:nvPr/>
        </p:nvSpPr>
        <p:spPr bwMode="auto">
          <a:xfrm>
            <a:off x="2696760" y="1419480"/>
            <a:ext cx="589320" cy="255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9,3 га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 bwMode="auto">
          <a:xfrm>
            <a:off x="408960" y="180000"/>
            <a:ext cx="8411040" cy="60984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8840" tIns="39600" rIns="78840" bIns="396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еализованные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 bwMode="auto">
          <a:xfrm>
            <a:off x="8474399" y="4658399"/>
            <a:ext cx="583200" cy="394918"/>
          </a:xfrm>
          <a:prstGeom prst="rect">
            <a:avLst/>
          </a:prstGeom>
          <a:noFill/>
          <a:ln>
            <a:noFill/>
          </a:ln>
        </p:spPr>
        <p:txBody>
          <a:bodyPr vert="horz" wrap="square" lIns="88920" tIns="88920" rIns="88920" bIns="8892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10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7" name="Shape 67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" name="Shape 130"/>
          <p:cNvSpPr txBox="1"/>
          <p:nvPr/>
        </p:nvSpPr>
        <p:spPr bwMode="auto">
          <a:xfrm>
            <a:off x="3714712" y="1419480"/>
            <a:ext cx="5429288" cy="151461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Открытие новых торговых точек сетевых компаний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Кетово, с. Садовое, д. Лукино, </a:t>
            </a:r>
            <a:endParaRPr/>
          </a:p>
          <a:p>
            <a:pPr marL="0" indent="0" algn="l">
              <a:lnSpc>
                <a:spcPct val="93000"/>
              </a:lnSpc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Лесниково, с. Введенское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467544" y="988920"/>
            <a:ext cx="2421947" cy="1986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51445" y="3110521"/>
            <a:ext cx="2421947" cy="19140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51592" y="3119523"/>
            <a:ext cx="2408092" cy="1914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467544" y="3139240"/>
            <a:ext cx="2592288" cy="191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 bwMode="auto">
          <a:xfrm>
            <a:off x="398519" y="146520"/>
            <a:ext cx="8438399" cy="60732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Реализуемые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Shape 75"/>
          <p:cNvSpPr/>
          <p:nvPr/>
        </p:nvSpPr>
        <p:spPr bwMode="auto">
          <a:xfrm>
            <a:off x="398519" y="840599"/>
            <a:ext cx="8438399" cy="442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12600">
            <a:solidFill>
              <a:srgbClr val="579D1C"/>
            </a:solidFill>
            <a:prstDash val="solid"/>
          </a:ln>
        </p:spPr>
        <p:txBody>
          <a:bodyPr wrap="square" lIns="96120" tIns="51120" rIns="96120" bIns="511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76" name="Shape 76"/>
          <p:cNvSpPr txBox="1"/>
          <p:nvPr/>
        </p:nvSpPr>
        <p:spPr bwMode="auto">
          <a:xfrm>
            <a:off x="8586000" y="4726798"/>
            <a:ext cx="256320" cy="289080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Shape 79"/>
          <p:cNvSpPr/>
          <p:nvPr/>
        </p:nvSpPr>
        <p:spPr bwMode="auto">
          <a:xfrm>
            <a:off x="144360" y="-108359"/>
            <a:ext cx="300240" cy="223920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80" name="Shape 80"/>
          <p:cNvSpPr txBox="1"/>
          <p:nvPr/>
        </p:nvSpPr>
        <p:spPr bwMode="auto">
          <a:xfrm>
            <a:off x="8460432" y="4690798"/>
            <a:ext cx="352368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11</a:t>
            </a:r>
            <a:endParaRPr/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1" name="Shape 81"/>
          <p:cNvSpPr txBox="1"/>
          <p:nvPr/>
        </p:nvSpPr>
        <p:spPr bwMode="auto">
          <a:xfrm>
            <a:off x="296640" y="911159"/>
            <a:ext cx="8703360" cy="45251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Реализуется </a:t>
            </a:r>
            <a:r>
              <a:rPr lang="ru-RU" sz="15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36</a:t>
            </a:r>
            <a:r>
              <a:rPr sz="155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5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проектов на сумму </a:t>
            </a:r>
            <a:r>
              <a:rPr lang="ru-RU" sz="15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6390,09</a:t>
            </a:r>
            <a:r>
              <a:rPr sz="15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руб., создание </a:t>
            </a:r>
            <a:r>
              <a:rPr lang="ru-RU" sz="15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650</a:t>
            </a:r>
            <a:r>
              <a:rPr sz="15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рабочих мест</a:t>
            </a:r>
            <a:endParaRPr sz="15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Shape 82"/>
          <p:cNvSpPr txBox="1"/>
          <p:nvPr/>
        </p:nvSpPr>
        <p:spPr bwMode="auto">
          <a:xfrm>
            <a:off x="3808419" y="1285860"/>
            <a:ext cx="4799818" cy="80220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второй очереди свиноводческого комплекса на 1340 свиноматок</a:t>
            </a:r>
            <a:endParaRPr sz="14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Shape 83"/>
          <p:cNvSpPr txBox="1"/>
          <p:nvPr/>
        </p:nvSpPr>
        <p:spPr bwMode="auto">
          <a:xfrm>
            <a:off x="3808420" y="1679067"/>
            <a:ext cx="5364000" cy="123299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ООО «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Курганское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1500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14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2023 - 202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Снежная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Shape 82"/>
          <p:cNvSpPr txBox="1"/>
          <p:nvPr/>
        </p:nvSpPr>
        <p:spPr bwMode="auto">
          <a:xfrm>
            <a:off x="3808419" y="3157930"/>
            <a:ext cx="4453495" cy="502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cs typeface="Arial"/>
              </a:rPr>
              <a:t>Создание фермы по производству мяса цесарок и его переработки</a:t>
            </a:r>
            <a:endParaRPr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hape 83"/>
          <p:cNvSpPr txBox="1"/>
          <p:nvPr/>
        </p:nvSpPr>
        <p:spPr bwMode="auto">
          <a:xfrm>
            <a:off x="3808419" y="3558912"/>
            <a:ext cx="5364000" cy="1059364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Шкабарев В.Н.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50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- 202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Шкодинское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" name="Picture 85"/>
          <p:cNvPicPr/>
          <p:nvPr/>
        </p:nvPicPr>
        <p:blipFill>
          <a:blip r:embed="rId2"/>
          <a:stretch/>
        </p:blipFill>
        <p:spPr bwMode="auto">
          <a:xfrm>
            <a:off x="549963" y="3003503"/>
            <a:ext cx="2551584" cy="1788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1557" y="1292080"/>
            <a:ext cx="2489989" cy="1500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 bwMode="auto">
          <a:xfrm>
            <a:off x="398519" y="146520"/>
            <a:ext cx="8438399" cy="60732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Реализуемые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Shape 75"/>
          <p:cNvSpPr/>
          <p:nvPr/>
        </p:nvSpPr>
        <p:spPr bwMode="auto">
          <a:xfrm>
            <a:off x="398519" y="840599"/>
            <a:ext cx="8438399" cy="442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12600">
            <a:solidFill>
              <a:srgbClr val="579D1C"/>
            </a:solidFill>
            <a:prstDash val="solid"/>
          </a:ln>
        </p:spPr>
        <p:txBody>
          <a:bodyPr wrap="square" lIns="96120" tIns="51120" rIns="96120" bIns="511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76" name="Shape 76"/>
          <p:cNvSpPr txBox="1"/>
          <p:nvPr/>
        </p:nvSpPr>
        <p:spPr bwMode="auto">
          <a:xfrm>
            <a:off x="8586000" y="4726798"/>
            <a:ext cx="256320" cy="289080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Shape 79"/>
          <p:cNvSpPr/>
          <p:nvPr/>
        </p:nvSpPr>
        <p:spPr bwMode="auto">
          <a:xfrm>
            <a:off x="144360" y="-108359"/>
            <a:ext cx="300240" cy="223920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80" name="Shape 80"/>
          <p:cNvSpPr txBox="1"/>
          <p:nvPr/>
        </p:nvSpPr>
        <p:spPr bwMode="auto">
          <a:xfrm>
            <a:off x="8493680" y="4690798"/>
            <a:ext cx="319120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12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3" name="Shape 83"/>
          <p:cNvSpPr txBox="1"/>
          <p:nvPr/>
        </p:nvSpPr>
        <p:spPr bwMode="auto">
          <a:xfrm>
            <a:off x="3635895" y="1373955"/>
            <a:ext cx="5429256" cy="123299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ЗАО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Агрофирма «Боровская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3600,0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45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18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- 202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Новая Сидоровка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5" name="Picture 85"/>
          <p:cNvPicPr/>
          <p:nvPr/>
        </p:nvPicPr>
        <p:blipFill>
          <a:blip r:embed="rId2"/>
          <a:stretch/>
        </p:blipFill>
        <p:spPr bwMode="auto">
          <a:xfrm>
            <a:off x="626441" y="1000907"/>
            <a:ext cx="2392162" cy="1606044"/>
          </a:xfrm>
          <a:prstGeom prst="rect">
            <a:avLst/>
          </a:prstGeom>
        </p:spPr>
      </p:pic>
      <p:sp>
        <p:nvSpPr>
          <p:cNvPr id="14" name="Shape 78"/>
          <p:cNvSpPr txBox="1"/>
          <p:nvPr/>
        </p:nvSpPr>
        <p:spPr bwMode="auto">
          <a:xfrm>
            <a:off x="3635894" y="1174848"/>
            <a:ext cx="4857784" cy="30851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Реконструкция ЗАО «Агрофирма «Боровская»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hape 130"/>
          <p:cNvSpPr txBox="1"/>
          <p:nvPr/>
        </p:nvSpPr>
        <p:spPr bwMode="auto">
          <a:xfrm>
            <a:off x="3714744" y="3116425"/>
            <a:ext cx="5429288" cy="151461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Модернизация существующего производства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ООО «ПКФ «Внедрение»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9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2024 - 202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Просвет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441" y="2865540"/>
            <a:ext cx="2433390" cy="186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 bwMode="auto">
          <a:xfrm>
            <a:off x="398519" y="146520"/>
            <a:ext cx="8438399" cy="60732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Реализуемые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Shape 75"/>
          <p:cNvSpPr/>
          <p:nvPr/>
        </p:nvSpPr>
        <p:spPr bwMode="auto">
          <a:xfrm>
            <a:off x="398519" y="840599"/>
            <a:ext cx="8438399" cy="442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12600">
            <a:solidFill>
              <a:srgbClr val="579D1C"/>
            </a:solidFill>
            <a:prstDash val="solid"/>
          </a:ln>
        </p:spPr>
        <p:txBody>
          <a:bodyPr wrap="square" lIns="96120" tIns="51120" rIns="96120" bIns="511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76" name="Shape 76"/>
          <p:cNvSpPr txBox="1"/>
          <p:nvPr/>
        </p:nvSpPr>
        <p:spPr bwMode="auto">
          <a:xfrm>
            <a:off x="8586000" y="4726798"/>
            <a:ext cx="256320" cy="289080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" name="Shape 79"/>
          <p:cNvSpPr/>
          <p:nvPr/>
        </p:nvSpPr>
        <p:spPr bwMode="auto">
          <a:xfrm>
            <a:off x="144360" y="-108359"/>
            <a:ext cx="300240" cy="223920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80" name="Shape 80"/>
          <p:cNvSpPr txBox="1"/>
          <p:nvPr/>
        </p:nvSpPr>
        <p:spPr bwMode="auto">
          <a:xfrm>
            <a:off x="8455048" y="4690797"/>
            <a:ext cx="381870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13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3" name="Shape 83"/>
          <p:cNvSpPr txBox="1"/>
          <p:nvPr/>
        </p:nvSpPr>
        <p:spPr bwMode="auto">
          <a:xfrm>
            <a:off x="3635895" y="1048709"/>
            <a:ext cx="5364000" cy="123299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ООО «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БентИзол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402,3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76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 кв.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-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 кв.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Введенское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Shape 78"/>
          <p:cNvSpPr txBox="1"/>
          <p:nvPr/>
        </p:nvSpPr>
        <p:spPr bwMode="auto">
          <a:xfrm>
            <a:off x="3643410" y="855216"/>
            <a:ext cx="5072098" cy="30851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Производство геомембран и дренажных матов</a:t>
            </a:r>
            <a:r>
              <a:rPr lang="ru-RU" sz="16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Shape 107"/>
          <p:cNvSpPr txBox="1"/>
          <p:nvPr/>
        </p:nvSpPr>
        <p:spPr bwMode="auto">
          <a:xfrm>
            <a:off x="3660957" y="2174490"/>
            <a:ext cx="3756286" cy="410925"/>
          </a:xfrm>
          <a:prstGeom prst="rect">
            <a:avLst/>
          </a:prstGeom>
          <a:noFill/>
          <a:ln>
            <a:noFill/>
          </a:ln>
        </p:spPr>
        <p:txBody>
          <a:bodyPr vert="horz" wrap="none" lIns="74160" tIns="37080" rIns="74160" bIns="37080"/>
          <a:lstStyle/>
          <a:p>
            <a:pPr marL="0" marR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Модернизация линии бентонитовых гранул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6" name="Shape 106"/>
          <p:cNvSpPr txBox="1"/>
          <p:nvPr/>
        </p:nvSpPr>
        <p:spPr bwMode="auto">
          <a:xfrm>
            <a:off x="3641454" y="2326272"/>
            <a:ext cx="4226584" cy="117684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defRPr/>
            </a:pP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ООО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Бентонит Кургана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defRPr/>
            </a:pP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55,11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300"/>
          </a:p>
          <a:p>
            <a:pPr marL="0" indent="0" algn="l">
              <a:defRPr/>
            </a:pP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defRPr/>
            </a:pP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-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 кв. 2025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defRPr/>
            </a:pP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Введенское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11558" y="956248"/>
            <a:ext cx="1728194" cy="1112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03322" y="2244076"/>
            <a:ext cx="1736431" cy="1232998"/>
          </a:xfrm>
          <a:prstGeom prst="rect">
            <a:avLst/>
          </a:prstGeom>
        </p:spPr>
      </p:pic>
      <p:sp>
        <p:nvSpPr>
          <p:cNvPr id="2" name="Shape 92"/>
          <p:cNvSpPr txBox="1"/>
          <p:nvPr/>
        </p:nvSpPr>
        <p:spPr bwMode="auto">
          <a:xfrm>
            <a:off x="3656944" y="3572638"/>
            <a:ext cx="5148000" cy="160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двух складов для хранения </a:t>
            </a:r>
            <a:endParaRPr lang="ru-RU" sz="13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овощей (№ 32, 33)</a:t>
            </a:r>
            <a:endParaRPr sz="130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ЗАО «Картофель»</a:t>
            </a:r>
            <a:endParaRPr sz="130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332,0  млн. руб.</a:t>
            </a:r>
            <a:endParaRPr sz="130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5 ед.</a:t>
            </a:r>
            <a:endParaRPr sz="130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2023 - 2025 гг.</a:t>
            </a:r>
            <a:endParaRPr sz="130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 Митино</a:t>
            </a:r>
            <a:endParaRPr sz="13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11558" y="3652663"/>
            <a:ext cx="1728194" cy="1388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 bwMode="auto">
          <a:xfrm>
            <a:off x="398519" y="146520"/>
            <a:ext cx="8438399" cy="60732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Реализуемые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6" name="Shape 116"/>
          <p:cNvSpPr txBox="1"/>
          <p:nvPr/>
        </p:nvSpPr>
        <p:spPr bwMode="auto">
          <a:xfrm>
            <a:off x="8586000" y="4726797"/>
            <a:ext cx="245388" cy="258588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cs typeface="Arial"/>
              </a:rPr>
              <a:t>14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7" name="Shape 117"/>
          <p:cNvSpPr txBox="1"/>
          <p:nvPr/>
        </p:nvSpPr>
        <p:spPr bwMode="auto">
          <a:xfrm>
            <a:off x="4286248" y="1290599"/>
            <a:ext cx="4550671" cy="281813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8" name="Shape 118"/>
          <p:cNvSpPr txBox="1"/>
          <p:nvPr/>
        </p:nvSpPr>
        <p:spPr bwMode="auto">
          <a:xfrm>
            <a:off x="181080" y="916359"/>
            <a:ext cx="8665200" cy="3200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9" name="Shape 119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120" name="Shape 120"/>
          <p:cNvSpPr/>
          <p:nvPr/>
        </p:nvSpPr>
        <p:spPr bwMode="auto">
          <a:xfrm>
            <a:off x="2214546" y="929470"/>
            <a:ext cx="5429288" cy="357191"/>
          </a:xfrm>
          <a:prstGeom prst="rect">
            <a:avLst/>
          </a:prstGeom>
          <a:solidFill>
            <a:srgbClr val="FFFFFF"/>
          </a:solidFill>
          <a:ln w="9525">
            <a:noFill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marL="0" indent="0"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700" b="1">
                <a:solidFill>
                  <a:srgbClr val="000000"/>
                </a:solidFill>
                <a:latin typeface="Arial"/>
                <a:cs typeface="Arial"/>
              </a:rPr>
              <a:t>Создание базы отдыха «Серебряный ручей»</a:t>
            </a:r>
            <a:endParaRPr/>
          </a:p>
          <a:p>
            <a:pPr marL="0" indent="0">
              <a:spcBef>
                <a:spcPts val="113"/>
              </a:spcBef>
              <a:spcAft>
                <a:spcPts val="113"/>
              </a:spcAft>
              <a:defRPr/>
            </a:pPr>
            <a:endParaRPr sz="1700" b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" name="Picture 122"/>
          <p:cNvPicPr/>
          <p:nvPr/>
        </p:nvPicPr>
        <p:blipFill>
          <a:blip r:embed="rId2"/>
          <a:stretch/>
        </p:blipFill>
        <p:spPr bwMode="auto">
          <a:xfrm>
            <a:off x="785786" y="3144048"/>
            <a:ext cx="2297676" cy="1571635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25" name="Shape 125"/>
          <p:cNvSpPr/>
          <p:nvPr/>
        </p:nvSpPr>
        <p:spPr bwMode="auto">
          <a:xfrm>
            <a:off x="3571868" y="1500974"/>
            <a:ext cx="4643438" cy="12182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 ООО «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Серебряный ручей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/>
          </a:p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10,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0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/>
          </a:p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 </a:t>
            </a:r>
            <a:endParaRPr/>
          </a:p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- 20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27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/>
          </a:p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п.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Старый Просвет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1" name="Picture 122"/>
          <p:cNvPicPr/>
          <p:nvPr/>
        </p:nvPicPr>
        <p:blipFill>
          <a:blip r:embed="rId3"/>
          <a:stretch/>
        </p:blipFill>
        <p:spPr bwMode="auto">
          <a:xfrm>
            <a:off x="3857620" y="3144048"/>
            <a:ext cx="1571636" cy="1571636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12" name="Picture 122"/>
          <p:cNvPicPr/>
          <p:nvPr/>
        </p:nvPicPr>
        <p:blipFill>
          <a:blip r:embed="rId4"/>
          <a:stretch/>
        </p:blipFill>
        <p:spPr bwMode="auto">
          <a:xfrm>
            <a:off x="6215074" y="3144048"/>
            <a:ext cx="2214578" cy="1553776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3184" y="1379273"/>
            <a:ext cx="2418656" cy="1539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3184" y="3011183"/>
            <a:ext cx="2418656" cy="1901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524488" y="2992214"/>
            <a:ext cx="2297677" cy="1909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214813" y="2992214"/>
            <a:ext cx="2461643" cy="1909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 bwMode="auto">
          <a:xfrm>
            <a:off x="398519" y="146520"/>
            <a:ext cx="8438399" cy="5716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к реализации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Shape 129"/>
          <p:cNvSpPr txBox="1"/>
          <p:nvPr/>
        </p:nvSpPr>
        <p:spPr bwMode="auto">
          <a:xfrm>
            <a:off x="8572528" y="4715684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15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Shape 130"/>
          <p:cNvSpPr txBox="1"/>
          <p:nvPr/>
        </p:nvSpPr>
        <p:spPr bwMode="auto">
          <a:xfrm>
            <a:off x="3406550" y="1017855"/>
            <a:ext cx="5429288" cy="1764426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Модульная животноводческая ферма на 100 голов крс, модульный цех по переработке сельскохозяйственной продукции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КФХ «Эко-ферма «Возрождение»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12,0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- 202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7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д. Патронная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1" name="Shape 131"/>
          <p:cNvSpPr/>
          <p:nvPr/>
        </p:nvSpPr>
        <p:spPr bwMode="auto">
          <a:xfrm>
            <a:off x="397439" y="80315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5" name="Shape 130"/>
          <p:cNvSpPr txBox="1"/>
          <p:nvPr/>
        </p:nvSpPr>
        <p:spPr bwMode="auto">
          <a:xfrm>
            <a:off x="3406550" y="3181524"/>
            <a:ext cx="5429288" cy="154616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Увеличение парка специализированной техники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Воинков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А.Н.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20,0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2025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с.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Каширино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3568" y="3023597"/>
            <a:ext cx="2304256" cy="1821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3568" y="933837"/>
            <a:ext cx="2304256" cy="176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 bwMode="auto">
          <a:xfrm>
            <a:off x="398519" y="146520"/>
            <a:ext cx="8438399" cy="5716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к реализации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Shape 129"/>
          <p:cNvSpPr txBox="1"/>
          <p:nvPr/>
        </p:nvSpPr>
        <p:spPr bwMode="auto">
          <a:xfrm>
            <a:off x="8572528" y="4715684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16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Shape 130"/>
          <p:cNvSpPr txBox="1"/>
          <p:nvPr/>
        </p:nvSpPr>
        <p:spPr bwMode="auto">
          <a:xfrm>
            <a:off x="3406549" y="1197955"/>
            <a:ext cx="5429288" cy="154616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Открытие нестационарного торгового объекта </a:t>
            </a:r>
            <a:b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«Кофе с собой»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2025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с. Кетово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1" name="Shape 131"/>
          <p:cNvSpPr/>
          <p:nvPr/>
        </p:nvSpPr>
        <p:spPr bwMode="auto">
          <a:xfrm>
            <a:off x="397439" y="80315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3568" y="964293"/>
            <a:ext cx="2334552" cy="1675542"/>
          </a:xfrm>
          <a:prstGeom prst="rect">
            <a:avLst/>
          </a:prstGeom>
        </p:spPr>
      </p:pic>
      <p:sp>
        <p:nvSpPr>
          <p:cNvPr id="6" name="Shape 130"/>
          <p:cNvSpPr txBox="1"/>
          <p:nvPr/>
        </p:nvSpPr>
        <p:spPr bwMode="auto">
          <a:xfrm>
            <a:off x="3406550" y="3074362"/>
            <a:ext cx="5429288" cy="154616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Развитие туристического комплекса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Ковригин А.Я.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10,0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- 202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7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территория бывшего детского лагеря «Звонкие горны»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3568" y="2906416"/>
            <a:ext cx="2334552" cy="1812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 bwMode="auto">
          <a:xfrm>
            <a:off x="398519" y="146520"/>
            <a:ext cx="8438399" cy="5716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к реализации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Shape 129"/>
          <p:cNvSpPr txBox="1"/>
          <p:nvPr/>
        </p:nvSpPr>
        <p:spPr bwMode="auto">
          <a:xfrm>
            <a:off x="8572528" y="4715684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17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Shape 130"/>
          <p:cNvSpPr txBox="1"/>
          <p:nvPr/>
        </p:nvSpPr>
        <p:spPr bwMode="auto">
          <a:xfrm>
            <a:off x="3406549" y="1197955"/>
            <a:ext cx="5429288" cy="154616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Модернизация существующего производства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ООО Агрокомплекс «Кургансемена»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110,0 млн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2025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с. Садовое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1" name="Shape 131"/>
          <p:cNvSpPr/>
          <p:nvPr/>
        </p:nvSpPr>
        <p:spPr bwMode="auto">
          <a:xfrm>
            <a:off x="397439" y="80315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" name="Shape 130"/>
          <p:cNvSpPr txBox="1"/>
          <p:nvPr/>
        </p:nvSpPr>
        <p:spPr bwMode="auto">
          <a:xfrm>
            <a:off x="3406549" y="3060433"/>
            <a:ext cx="5429288" cy="154616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двух складов для хранения масла семян</a:t>
            </a:r>
            <a:endParaRPr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ООО «Курганский завод растительных масел»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50,0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- 202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6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с. Менщиково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4656" y="1046839"/>
            <a:ext cx="2430888" cy="1592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4656" y="2794926"/>
            <a:ext cx="2425687" cy="1886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 bwMode="auto">
          <a:xfrm>
            <a:off x="398519" y="146520"/>
            <a:ext cx="8438399" cy="5716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к реализации 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Shape 129"/>
          <p:cNvSpPr txBox="1"/>
          <p:nvPr/>
        </p:nvSpPr>
        <p:spPr bwMode="auto">
          <a:xfrm>
            <a:off x="8572528" y="4715684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18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Shape 130"/>
          <p:cNvSpPr txBox="1"/>
          <p:nvPr/>
        </p:nvSpPr>
        <p:spPr bwMode="auto">
          <a:xfrm>
            <a:off x="3851919" y="1939738"/>
            <a:ext cx="5429288" cy="154616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станции техобслуживания</a:t>
            </a:r>
            <a:endParaRPr sz="1500"/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Воинков А.Н.</a:t>
            </a:r>
            <a:endParaRPr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 10,0 млн</a:t>
            </a: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руб.</a:t>
            </a:r>
            <a:endParaRPr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2025 - 2026 г</a:t>
            </a: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3000"/>
              </a:lnSpc>
              <a:defRPr/>
            </a:pP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с. Большое Чаусово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1" name="Shape 131"/>
          <p:cNvSpPr/>
          <p:nvPr/>
        </p:nvSpPr>
        <p:spPr bwMode="auto">
          <a:xfrm>
            <a:off x="397439" y="80315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7544" y="1170771"/>
            <a:ext cx="2939006" cy="3417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 bwMode="auto">
          <a:xfrm>
            <a:off x="362245" y="965160"/>
            <a:ext cx="8567473" cy="1338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За </a:t>
            </a:r>
            <a:r>
              <a:rPr lang="ru-RU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2024 год</a:t>
            </a:r>
            <a:r>
              <a:rPr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 реализовано </a:t>
            </a:r>
            <a:r>
              <a:rPr lang="ru-RU" sz="1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57</a:t>
            </a:r>
            <a:r>
              <a:rPr sz="1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социальных контрактов</a:t>
            </a:r>
            <a:r>
              <a:rPr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на общую сумму – </a:t>
            </a:r>
            <a:r>
              <a:rPr lang="ru-RU"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12</a:t>
            </a:r>
            <a:r>
              <a:rPr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,</a:t>
            </a:r>
            <a:r>
              <a:rPr lang="ru-RU"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55</a:t>
            </a:r>
            <a:r>
              <a:rPr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млн. руб., в том числе</a:t>
            </a:r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: </a:t>
            </a:r>
            <a:r>
              <a:rPr lang="ru-RU" sz="14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26</a:t>
            </a:r>
            <a:r>
              <a:rPr sz="14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ИП</a:t>
            </a:r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, вид деятельности: </a:t>
            </a:r>
            <a:r>
              <a:rPr lang="ru-RU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оказание услуг по переработке кустарниковой растительности и мелких деревьев, автомастерские, сварочный цех, изготовление ключей, ателье, изготовление тафтинговых ковров</a:t>
            </a:r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; </a:t>
            </a:r>
            <a:r>
              <a:rPr lang="ru-RU" sz="14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4</a:t>
            </a:r>
            <a:r>
              <a: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ЛПХ</a:t>
            </a:r>
            <a:r>
              <a:rPr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по разведению КРС,</a:t>
            </a:r>
            <a:r>
              <a:rPr lang="ru-RU"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овцеводство, </a:t>
            </a:r>
            <a:r>
              <a:rPr lang="ru-RU" sz="14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выращивание рыбы.</a:t>
            </a:r>
            <a:endParaRPr sz="140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7" name="Shape 147"/>
          <p:cNvSpPr/>
          <p:nvPr/>
        </p:nvSpPr>
        <p:spPr bwMode="auto">
          <a:xfrm>
            <a:off x="398880" y="146520"/>
            <a:ext cx="8438399" cy="60732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8" name="Shape 148"/>
          <p:cNvSpPr/>
          <p:nvPr/>
        </p:nvSpPr>
        <p:spPr bwMode="auto">
          <a:xfrm>
            <a:off x="397439" y="839158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149" name="Shape 149"/>
          <p:cNvSpPr txBox="1"/>
          <p:nvPr/>
        </p:nvSpPr>
        <p:spPr bwMode="auto">
          <a:xfrm>
            <a:off x="8532360" y="4870797"/>
            <a:ext cx="245388" cy="258588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/>
                <a:ea typeface="Arial"/>
                <a:cs typeface="Arial"/>
              </a:rPr>
              <a:t>19</a:t>
            </a:r>
            <a:endParaRPr sz="12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3" name="Picture 153"/>
          <p:cNvPicPr/>
          <p:nvPr/>
        </p:nvPicPr>
        <p:blipFill>
          <a:blip r:embed="rId2"/>
          <a:stretch/>
        </p:blipFill>
        <p:spPr bwMode="auto">
          <a:xfrm>
            <a:off x="6877910" y="2034348"/>
            <a:ext cx="1964548" cy="2651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67544" y="2034348"/>
            <a:ext cx="1944216" cy="2679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76189" y="2034348"/>
            <a:ext cx="2112508" cy="26968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34366" y="2049865"/>
            <a:ext cx="1897873" cy="266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 bwMode="auto">
          <a:xfrm>
            <a:off x="360000" y="145800"/>
            <a:ext cx="8475840" cy="60768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prstDash val="solid"/>
          </a:ln>
        </p:spPr>
        <p:txBody>
          <a:bodyPr vert="horz" wrap="square" lIns="63720" tIns="32039" rIns="63720" bIns="32039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Общая информация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Shape 51"/>
          <p:cNvSpPr/>
          <p:nvPr/>
        </p:nvSpPr>
        <p:spPr bwMode="auto">
          <a:xfrm>
            <a:off x="384119" y="832318"/>
            <a:ext cx="8460000" cy="439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52" name="Shape 52"/>
          <p:cNvSpPr txBox="1"/>
          <p:nvPr/>
        </p:nvSpPr>
        <p:spPr bwMode="auto">
          <a:xfrm>
            <a:off x="8423999" y="4654798"/>
            <a:ext cx="355319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Shape 53"/>
          <p:cNvSpPr txBox="1"/>
          <p:nvPr/>
        </p:nvSpPr>
        <p:spPr bwMode="auto">
          <a:xfrm>
            <a:off x="3535558" y="1027191"/>
            <a:ext cx="5464440" cy="359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74160" tIns="37080" rIns="74160" bIns="37080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 b="1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Площадь:</a:t>
            </a:r>
            <a:r>
              <a:rPr lang="ru-RU" sz="125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 332751 га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 b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Население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: 55102 человек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 b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Общий объем доходов бюджета 2024 г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.: </a:t>
            </a:r>
            <a:r>
              <a:rPr lang="ru-RU" sz="1250" b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2269,9 млн. руб.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, </a:t>
            </a:r>
            <a:endParaRPr lang="ru-RU" sz="125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из них: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межбюджетные трансферты – 1744,4 млн. руб.,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собственные доходы: </a:t>
            </a:r>
            <a:endParaRPr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план –</a:t>
            </a:r>
            <a:r>
              <a:rPr lang="ru-RU" sz="1250" b="0" i="0" u="none" strike="noStrike" cap="none" spc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518,5 млн. руб.,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endParaRPr lang="ru-RU" sz="125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факт – </a:t>
            </a:r>
            <a:r>
              <a:rPr lang="ru-RU" sz="1250" b="0" i="0" u="none" strike="noStrike" cap="none" spc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525,5 млн. руб.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ru-RU" sz="1250" b="0" i="0" u="none" strike="noStrike" cap="none" spc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(124,9 % к 2023 г.)</a:t>
            </a:r>
            <a:endParaRPr lang="ru-RU" sz="125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доля собственных в нецелевых доходах – 43,9 %</a:t>
            </a:r>
            <a:endParaRPr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 b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оценка собственных на 2025 год 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– 561,9 млн. руб. (106,9 % к 2024 г.)</a:t>
            </a:r>
            <a:endParaRPr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доля собственных доходов в нецелевых доходах – 49,6 %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 Unicode MS"/>
              </a:rPr>
              <a:t>(с учетом распределения финпомощи по состоянию на 18 февраля)</a:t>
            </a:r>
            <a:endParaRPr sz="110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250" b="1">
              <a:solidFill>
                <a:srgbClr val="000000"/>
              </a:solidFill>
              <a:latin typeface="Arial"/>
              <a:ea typeface="Microsoft YaHei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 b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Площадь сельскохозяйственных угодий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: 145292 га</a:t>
            </a:r>
            <a:endParaRPr lang="ru-RU" sz="125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- пашня – 91 142 га,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- пастбища – 18 503 га,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- сенокосы – 11 537 га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Удельный вес используемых сельхозугодий:</a:t>
            </a:r>
            <a:endParaRPr lang="ru-RU" sz="125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2021 г. – 75,4 %;  2022 г. – 76,6 %;  2023 г. – 78,1 %; 2024 г. </a:t>
            </a:r>
            <a:r>
              <a:rPr lang="ru-RU" sz="1250" b="0" i="0" u="none" strike="noStrike" cap="none" spc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–</a:t>
            </a:r>
            <a:r>
              <a:rPr lang="ru-RU" sz="125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79,6 %</a:t>
            </a:r>
            <a:endParaRPr sz="125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5" name="Picture 55"/>
          <p:cNvPicPr/>
          <p:nvPr/>
        </p:nvPicPr>
        <p:blipFill>
          <a:blip r:embed="rId2"/>
          <a:stretch/>
        </p:blipFill>
        <p:spPr bwMode="auto">
          <a:xfrm>
            <a:off x="514604" y="961199"/>
            <a:ext cx="2904150" cy="38951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 bwMode="auto">
          <a:xfrm>
            <a:off x="397439" y="145800"/>
            <a:ext cx="8438399" cy="60768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prstDash val="solid"/>
          </a:ln>
        </p:spPr>
        <p:txBody>
          <a:bodyPr vert="horz" wrap="square" lIns="63720" tIns="32039" rIns="63720" bIns="32039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Общественные работы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0" name="Shape 160"/>
          <p:cNvSpPr txBox="1"/>
          <p:nvPr/>
        </p:nvSpPr>
        <p:spPr bwMode="auto">
          <a:xfrm>
            <a:off x="7163999" y="4708800"/>
            <a:ext cx="1795319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1" name="Shape 161"/>
          <p:cNvSpPr txBox="1"/>
          <p:nvPr/>
        </p:nvSpPr>
        <p:spPr bwMode="auto">
          <a:xfrm>
            <a:off x="333360" y="941869"/>
            <a:ext cx="8503200" cy="163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Общий объем финансирования в 202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году составил </a:t>
            </a:r>
            <a:r>
              <a:rPr lang="ru-RU" sz="1100">
                <a:solidFill>
                  <a:schemeClr val="tx1"/>
                </a:solidFill>
                <a:latin typeface="Arial"/>
                <a:ea typeface="Arial"/>
                <a:cs typeface="Arial"/>
              </a:rPr>
              <a:t>1443,8</a:t>
            </a:r>
            <a:r>
              <a:rPr sz="1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тыс.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рублей, завершили участие в общественных работах 2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человек, израсходовано средств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1443,8</a:t>
            </a:r>
            <a:r>
              <a:rPr sz="1100">
                <a:solidFill>
                  <a:schemeClr val="tx1"/>
                </a:solidFill>
                <a:latin typeface="Arial"/>
                <a:ea typeface="Arial"/>
                <a:cs typeface="Arial"/>
              </a:rPr>
              <a:t> тыс.</a:t>
            </a:r>
            <a:r>
              <a:rPr sz="1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рублей.</a:t>
            </a:r>
            <a:endParaRPr sz="1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Проведены работы: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ремонт 2 переходных мостов в д. Логоушке и с. Введенское, убрано от мусора и растительности     2 кладбища в с. Колесниково и с. Колташево, 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благоустройство улиц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(выкос травы в 11 населенных пунктах – п. Малиновка, </a:t>
            </a:r>
            <a:b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 Введенское, д. Логоушка, с. Сычево, д. Новая Затобольная, д. Санаторная, с. Колташево, с. Шмаково, с. Каширино, </a:t>
            </a:r>
            <a:b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 Колесниково, д. Лукино), побелка бордюров, уборка кустарниковой растительности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ликвидация несанкционированны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х 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свалок</a:t>
            </a:r>
            <a:r>
              <a:rPr lang="ru-RU"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 (в 11 населенных пунктах -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п. Малиновка, с. Введенское, д. Логоушка, с. Сычево, д. Новая Затобольная, д. Санаторная, </a:t>
            </a:r>
            <a:b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 Колташево, с. Шмаково, с. Каширино, с. Колесниково, д. Лукино</a:t>
            </a:r>
            <a:r>
              <a:rPr lang="ru-RU"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 ).</a:t>
            </a:r>
            <a:endParaRPr sz="1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2" name="Shape 162"/>
          <p:cNvSpPr/>
          <p:nvPr/>
        </p:nvSpPr>
        <p:spPr bwMode="auto">
          <a:xfrm>
            <a:off x="397439" y="83951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164" name="Picture 164"/>
          <p:cNvPicPr/>
          <p:nvPr/>
        </p:nvPicPr>
        <p:blipFill>
          <a:blip r:embed="rId2" cstate="print"/>
          <a:stretch/>
        </p:blipFill>
        <p:spPr bwMode="auto">
          <a:xfrm>
            <a:off x="6010161" y="2818365"/>
            <a:ext cx="2596769" cy="1811831"/>
          </a:xfrm>
          <a:prstGeom prst="rect">
            <a:avLst/>
          </a:prstGeom>
        </p:spPr>
      </p:pic>
      <p:pic>
        <p:nvPicPr>
          <p:cNvPr id="168" name="Picture 168"/>
          <p:cNvPicPr/>
          <p:nvPr/>
        </p:nvPicPr>
        <p:blipFill>
          <a:blip r:embed="rId3"/>
          <a:stretch/>
        </p:blipFill>
        <p:spPr bwMode="auto">
          <a:xfrm>
            <a:off x="3152268" y="2815486"/>
            <a:ext cx="2549327" cy="1856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9551" y="2815486"/>
            <a:ext cx="2304256" cy="1856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 bwMode="auto">
          <a:xfrm>
            <a:off x="398519" y="146520"/>
            <a:ext cx="8438399" cy="573478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Shape 171"/>
          <p:cNvSpPr txBox="1"/>
          <p:nvPr/>
        </p:nvSpPr>
        <p:spPr bwMode="auto">
          <a:xfrm>
            <a:off x="8643966" y="4787122"/>
            <a:ext cx="330145" cy="258552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21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4" name="Shape 174"/>
          <p:cNvSpPr/>
          <p:nvPr/>
        </p:nvSpPr>
        <p:spPr bwMode="auto">
          <a:xfrm>
            <a:off x="397439" y="770353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12" name="Shape 188"/>
          <p:cNvSpPr txBox="1"/>
          <p:nvPr/>
        </p:nvSpPr>
        <p:spPr bwMode="auto">
          <a:xfrm>
            <a:off x="3218614" y="905856"/>
            <a:ext cx="5219438" cy="131364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емонт здания МКОУ «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Митинская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средняя общеобразовательная школа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имени А.Д. Немирова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 sz="13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3,39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2023 - 2024 г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%</a:t>
            </a:r>
            <a:endParaRPr sz="13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Митино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6128" y="959603"/>
            <a:ext cx="2316845" cy="1543315"/>
          </a:xfrm>
          <a:prstGeom prst="rect">
            <a:avLst/>
          </a:prstGeom>
        </p:spPr>
      </p:pic>
      <p:sp>
        <p:nvSpPr>
          <p:cNvPr id="201" name="Shape 201"/>
          <p:cNvSpPr txBox="1"/>
          <p:nvPr/>
        </p:nvSpPr>
        <p:spPr bwMode="auto">
          <a:xfrm>
            <a:off x="3218614" y="2236119"/>
            <a:ext cx="5219438" cy="14346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Капитальный ремонт 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спортивного зала и примыкающих помещений МКОУ «Митинская средняя общеобразовательная школа имени А.Д. Немирова»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1,9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%</a:t>
            </a:r>
            <a:endParaRPr sz="13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Митино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6128" y="2647217"/>
            <a:ext cx="2316845" cy="1079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6128" y="3815068"/>
            <a:ext cx="2316845" cy="1079210"/>
          </a:xfrm>
          <a:prstGeom prst="rect">
            <a:avLst/>
          </a:prstGeom>
        </p:spPr>
      </p:pic>
      <p:sp>
        <p:nvSpPr>
          <p:cNvPr id="4" name="Shape 201"/>
          <p:cNvSpPr txBox="1"/>
          <p:nvPr/>
        </p:nvSpPr>
        <p:spPr bwMode="auto">
          <a:xfrm>
            <a:off x="3218614" y="3815068"/>
            <a:ext cx="5219438" cy="14346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Приобретение и установка площадки ГТО в с. Митино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2,02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2023-2024 г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%</a:t>
            </a:r>
            <a:endParaRPr sz="13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Митино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 bwMode="auto">
          <a:xfrm>
            <a:off x="398519" y="146520"/>
            <a:ext cx="8438399" cy="573478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Shape 197"/>
          <p:cNvSpPr txBox="1"/>
          <p:nvPr/>
        </p:nvSpPr>
        <p:spPr bwMode="auto">
          <a:xfrm>
            <a:off x="8492038" y="4773598"/>
            <a:ext cx="330145" cy="258552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22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9" name="Shape 199"/>
          <p:cNvSpPr txBox="1"/>
          <p:nvPr/>
        </p:nvSpPr>
        <p:spPr bwMode="auto">
          <a:xfrm>
            <a:off x="3355274" y="956481"/>
            <a:ext cx="5466907" cy="1396896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8" rIns="81720" bIns="40678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Капитальный ремонт здания МКОУ «</a:t>
            </a: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Просветская основная общеобразовательная школа кавалера ордена Мужества А.Н. Цепляева</a:t>
            </a:r>
            <a:r>
              <a:rPr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 sz="14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64,7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2023 - 2024 г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%</a:t>
            </a:r>
            <a:endParaRPr sz="14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Просвет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" name="Shape 200"/>
          <p:cNvSpPr/>
          <p:nvPr/>
        </p:nvSpPr>
        <p:spPr bwMode="auto">
          <a:xfrm>
            <a:off x="397439" y="770353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1558" y="899169"/>
            <a:ext cx="2392656" cy="1680225"/>
          </a:xfrm>
          <a:prstGeom prst="rect">
            <a:avLst/>
          </a:prstGeom>
        </p:spPr>
      </p:pic>
      <p:sp>
        <p:nvSpPr>
          <p:cNvPr id="2" name="Shape 185"/>
          <p:cNvSpPr txBox="1"/>
          <p:nvPr/>
        </p:nvSpPr>
        <p:spPr bwMode="auto">
          <a:xfrm>
            <a:off x="3408524" y="3059607"/>
            <a:ext cx="5147999" cy="131364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</a:t>
            </a:r>
            <a:r>
              <a:rPr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емонт здания </a:t>
            </a: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филиала </a:t>
            </a:r>
            <a:r>
              <a:rPr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МКОУ «</a:t>
            </a: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Каширинская</a:t>
            </a:r>
            <a:r>
              <a:rPr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средняя</a:t>
            </a:r>
            <a:r>
              <a:rPr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общеобразовательная школа имени Д.А. </a:t>
            </a: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Белоусова</a:t>
            </a:r>
            <a:r>
              <a:rPr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 sz="14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4,0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100 %</a:t>
            </a:r>
            <a:endParaRPr sz="1400"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Каширино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1558" y="2843470"/>
            <a:ext cx="2392656" cy="1680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 bwMode="auto">
          <a:xfrm>
            <a:off x="398519" y="146520"/>
            <a:ext cx="8438399" cy="6094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Shape 246"/>
          <p:cNvSpPr txBox="1"/>
          <p:nvPr/>
        </p:nvSpPr>
        <p:spPr bwMode="auto">
          <a:xfrm>
            <a:off x="8387999" y="4665600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23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8" name="Shape 248"/>
          <p:cNvSpPr/>
          <p:nvPr/>
        </p:nvSpPr>
        <p:spPr bwMode="auto">
          <a:xfrm>
            <a:off x="397439" y="839878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49" name="Shape 249"/>
          <p:cNvSpPr txBox="1"/>
          <p:nvPr/>
        </p:nvSpPr>
        <p:spPr bwMode="auto">
          <a:xfrm>
            <a:off x="3143239" y="1246159"/>
            <a:ext cx="5435967" cy="12196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>
              <a:defRPr/>
            </a:pPr>
            <a:r>
              <a:rPr lang="ru-RU" sz="1400" b="1">
                <a:latin typeface="Arial"/>
                <a:cs typeface="Arial"/>
              </a:rPr>
              <a:t>Ремонт здания «Каширинский сельский дом культуры»</a:t>
            </a:r>
            <a:endParaRPr sz="1400"/>
          </a:p>
          <a:p>
            <a:pPr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100 %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Каширино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Shape 249"/>
          <p:cNvSpPr txBox="1"/>
          <p:nvPr/>
        </p:nvSpPr>
        <p:spPr bwMode="auto">
          <a:xfrm>
            <a:off x="3178002" y="2964849"/>
            <a:ext cx="5435967" cy="12196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>
              <a:defRPr/>
            </a:pPr>
            <a:r>
              <a:rPr lang="ru-RU" sz="1400" b="1">
                <a:latin typeface="Arial"/>
                <a:cs typeface="Arial"/>
              </a:rPr>
              <a:t>Ремонт здания «Садовский сельский дом культуры»</a:t>
            </a:r>
            <a:endParaRPr sz="1400"/>
          </a:p>
          <a:p>
            <a:pPr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6,00 млн. руб.  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2024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100 %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Садовое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1471" y="1015196"/>
            <a:ext cx="2189403" cy="1557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1471" y="2829689"/>
            <a:ext cx="2189403" cy="1627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 bwMode="auto">
          <a:xfrm>
            <a:off x="398519" y="146520"/>
            <a:ext cx="8438399" cy="573478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Shape 184"/>
          <p:cNvSpPr txBox="1"/>
          <p:nvPr/>
        </p:nvSpPr>
        <p:spPr bwMode="auto">
          <a:xfrm>
            <a:off x="8492038" y="4773598"/>
            <a:ext cx="330145" cy="258552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24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5" name="Shape 185"/>
          <p:cNvSpPr txBox="1"/>
          <p:nvPr/>
        </p:nvSpPr>
        <p:spPr bwMode="auto">
          <a:xfrm>
            <a:off x="3785078" y="1034471"/>
            <a:ext cx="5147999" cy="140454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Капитальный ремонт здания 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Введенского филиала ГБУ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Центр помощи детям, оставшимся без попечения родителей № 1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15,0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100 %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Введенское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Shape 187"/>
          <p:cNvSpPr/>
          <p:nvPr/>
        </p:nvSpPr>
        <p:spPr bwMode="auto">
          <a:xfrm>
            <a:off x="397439" y="770353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12" name="Shape 172"/>
          <p:cNvSpPr txBox="1"/>
          <p:nvPr/>
        </p:nvSpPr>
        <p:spPr bwMode="auto">
          <a:xfrm>
            <a:off x="3851919" y="3102952"/>
            <a:ext cx="5148000" cy="131364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Капитальный ремонт здания </a:t>
            </a: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ГБУ</a:t>
            </a:r>
            <a:r>
              <a:rPr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Сычёвский психоневрологический интернат</a:t>
            </a:r>
            <a:r>
              <a:rPr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12,2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100 %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Сычёво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7438" y="953289"/>
            <a:ext cx="1438257" cy="1636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91806" y="955994"/>
            <a:ext cx="1487846" cy="1636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7437" y="2865539"/>
            <a:ext cx="1542224" cy="1769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79712" y="2865539"/>
            <a:ext cx="1399941" cy="176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 bwMode="auto">
          <a:xfrm>
            <a:off x="398519" y="146520"/>
            <a:ext cx="8438399" cy="573478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Shape 184"/>
          <p:cNvSpPr txBox="1"/>
          <p:nvPr/>
        </p:nvSpPr>
        <p:spPr bwMode="auto">
          <a:xfrm>
            <a:off x="8492038" y="4773598"/>
            <a:ext cx="330145" cy="258552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25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5" name="Shape 185"/>
          <p:cNvSpPr txBox="1"/>
          <p:nvPr/>
        </p:nvSpPr>
        <p:spPr bwMode="auto">
          <a:xfrm>
            <a:off x="3750315" y="1069234"/>
            <a:ext cx="5147999" cy="140454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емонт здания 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ГБУ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Лесниковский дом-интернат для престарелых и инвалидов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8,7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100 %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Лесниково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Shape 187"/>
          <p:cNvSpPr/>
          <p:nvPr/>
        </p:nvSpPr>
        <p:spPr bwMode="auto">
          <a:xfrm>
            <a:off x="397439" y="770353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" name="Shape 185"/>
          <p:cNvSpPr txBox="1"/>
          <p:nvPr/>
        </p:nvSpPr>
        <p:spPr bwMode="auto">
          <a:xfrm>
            <a:off x="3822397" y="2880761"/>
            <a:ext cx="5147999" cy="140454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Капитальный ремонт отделения физиотерапии ГБУ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Межрайонная больница № 3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5,9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100 %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1558" y="916454"/>
            <a:ext cx="1200053" cy="15710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07703" y="916454"/>
            <a:ext cx="1352509" cy="1571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7477" y="2657582"/>
            <a:ext cx="1248219" cy="1717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07703" y="2657581"/>
            <a:ext cx="1352509" cy="1747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 bwMode="auto">
          <a:xfrm>
            <a:off x="398519" y="146520"/>
            <a:ext cx="8438399" cy="573478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0" name="Shape 210"/>
          <p:cNvSpPr txBox="1"/>
          <p:nvPr/>
        </p:nvSpPr>
        <p:spPr bwMode="auto">
          <a:xfrm>
            <a:off x="8492038" y="4773598"/>
            <a:ext cx="330145" cy="258552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26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1" name="Shape 211"/>
          <p:cNvSpPr txBox="1"/>
          <p:nvPr/>
        </p:nvSpPr>
        <p:spPr bwMode="auto">
          <a:xfrm>
            <a:off x="3563888" y="964471"/>
            <a:ext cx="5147999" cy="14281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Изготовление и монтаж 102 светодиодных консолей по первому въезду, центральному въезду, третьему въезду и ул. Космонавтов с. Кетово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2,15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100 %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Shape 212"/>
          <p:cNvSpPr txBox="1"/>
          <p:nvPr/>
        </p:nvSpPr>
        <p:spPr bwMode="auto">
          <a:xfrm>
            <a:off x="3563888" y="3197009"/>
            <a:ext cx="5147999" cy="13136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Изготовление и монтаж 55 светодиодных консолей по </a:t>
            </a:r>
            <a:b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ул. Красина, ул. Ленина, ул. Советская, ул. Лесная с. Кетово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2,14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%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Shape 213"/>
          <p:cNvSpPr/>
          <p:nvPr/>
        </p:nvSpPr>
        <p:spPr bwMode="auto">
          <a:xfrm>
            <a:off x="397439" y="770353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82188" y="866425"/>
            <a:ext cx="1261756" cy="1830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5753" y="870262"/>
            <a:ext cx="1339099" cy="1826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33521" y="2871634"/>
            <a:ext cx="1310423" cy="1924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4634" y="2866709"/>
            <a:ext cx="1281336" cy="1924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 bwMode="auto">
          <a:xfrm>
            <a:off x="398519" y="146520"/>
            <a:ext cx="8438399" cy="6094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0" name="Shape 220"/>
          <p:cNvSpPr txBox="1"/>
          <p:nvPr/>
        </p:nvSpPr>
        <p:spPr bwMode="auto">
          <a:xfrm>
            <a:off x="8387999" y="4665600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27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1" name="Shape 221"/>
          <p:cNvSpPr txBox="1"/>
          <p:nvPr/>
        </p:nvSpPr>
        <p:spPr bwMode="auto">
          <a:xfrm>
            <a:off x="3252999" y="1304784"/>
            <a:ext cx="5499907" cy="12196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Благоустройство 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детской 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площадки 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вблизи здания по адресу  с. Кетово ул. Космонавтов, 43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3,08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%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2" name="Shape 222"/>
          <p:cNvSpPr txBox="1"/>
          <p:nvPr/>
        </p:nvSpPr>
        <p:spPr bwMode="auto">
          <a:xfrm>
            <a:off x="3287762" y="3192408"/>
            <a:ext cx="5918424" cy="131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Замена ограждений по адресу с. Кетово Бульвар Мира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1,7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100 %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3" name="Shape 223"/>
          <p:cNvSpPr/>
          <p:nvPr/>
        </p:nvSpPr>
        <p:spPr bwMode="auto">
          <a:xfrm>
            <a:off x="397439" y="839878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08457" y="916359"/>
            <a:ext cx="2430202" cy="1707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8457" y="2811159"/>
            <a:ext cx="2444026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 bwMode="auto">
          <a:xfrm>
            <a:off x="398519" y="146520"/>
            <a:ext cx="8438399" cy="6094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3" name="Shape 233"/>
          <p:cNvSpPr txBox="1"/>
          <p:nvPr/>
        </p:nvSpPr>
        <p:spPr bwMode="auto">
          <a:xfrm>
            <a:off x="8387999" y="4665600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28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4" name="Shape 234"/>
          <p:cNvSpPr txBox="1"/>
          <p:nvPr/>
        </p:nvSpPr>
        <p:spPr bwMode="auto">
          <a:xfrm>
            <a:off x="3377660" y="1055139"/>
            <a:ext cx="5499907" cy="12196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Благоустройство сквера по адресу с. Кетово</a:t>
            </a:r>
            <a:endParaRPr/>
          </a:p>
          <a:p>
            <a:pPr marL="0" indent="0" algn="l">
              <a:lnSpc>
                <a:spcPct val="95000"/>
              </a:lnSpc>
              <a:spcBef>
                <a:spcPts val="112"/>
              </a:spcBef>
              <a:spcAft>
                <a:spcPts val="112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ул. Космонавтов, 56В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0,9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%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6" name="Shape 236"/>
          <p:cNvSpPr/>
          <p:nvPr/>
        </p:nvSpPr>
        <p:spPr bwMode="auto">
          <a:xfrm>
            <a:off x="397439" y="839878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37" name="Shape 237"/>
          <p:cNvSpPr txBox="1"/>
          <p:nvPr/>
        </p:nvSpPr>
        <p:spPr bwMode="auto">
          <a:xfrm>
            <a:off x="3444392" y="3092151"/>
            <a:ext cx="5435968" cy="12196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Благоустройство сквера по адресу с. Кетово </a:t>
            </a:r>
            <a:endParaRPr/>
          </a:p>
          <a:p>
            <a:pPr marL="0" indent="0" algn="l">
              <a:lnSpc>
                <a:spcPct val="95000"/>
              </a:lnSpc>
              <a:spcBef>
                <a:spcPts val="112"/>
              </a:spcBef>
              <a:spcAft>
                <a:spcPts val="112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ул. Красина, 12А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4,2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100 %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Кетово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6465" y="2890342"/>
            <a:ext cx="2388222" cy="1790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6466" y="961802"/>
            <a:ext cx="2388222" cy="168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 bwMode="auto">
          <a:xfrm>
            <a:off x="398519" y="146520"/>
            <a:ext cx="8438399" cy="60947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Shape 246"/>
          <p:cNvSpPr txBox="1"/>
          <p:nvPr/>
        </p:nvSpPr>
        <p:spPr bwMode="auto">
          <a:xfrm>
            <a:off x="8387999" y="4665600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29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8" name="Shape 248"/>
          <p:cNvSpPr/>
          <p:nvPr/>
        </p:nvSpPr>
        <p:spPr bwMode="auto">
          <a:xfrm>
            <a:off x="397439" y="839878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49" name="Shape 249"/>
          <p:cNvSpPr txBox="1"/>
          <p:nvPr/>
        </p:nvSpPr>
        <p:spPr bwMode="auto">
          <a:xfrm>
            <a:off x="3143238" y="1663311"/>
            <a:ext cx="5435967" cy="12196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5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Капитальный ремонт сооружения водонапорной башни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8,0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100 %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Просвет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858" y="1076150"/>
            <a:ext cx="2361456" cy="280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 bwMode="auto">
          <a:xfrm>
            <a:off x="397439" y="124920"/>
            <a:ext cx="8438399" cy="60768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prstDash val="solid"/>
          </a:ln>
        </p:spPr>
        <p:txBody>
          <a:bodyPr vert="horz" wrap="square" lIns="63720" tIns="32039" rIns="63720" bIns="32039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Инвестиционные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Shape 58"/>
          <p:cNvSpPr/>
          <p:nvPr/>
        </p:nvSpPr>
        <p:spPr bwMode="auto">
          <a:xfrm>
            <a:off x="397439" y="83843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59" name="Shape 59"/>
          <p:cNvSpPr txBox="1"/>
          <p:nvPr/>
        </p:nvSpPr>
        <p:spPr bwMode="auto">
          <a:xfrm>
            <a:off x="8387999" y="4654798"/>
            <a:ext cx="355319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Shape 60"/>
          <p:cNvSpPr txBox="1"/>
          <p:nvPr/>
        </p:nvSpPr>
        <p:spPr bwMode="auto">
          <a:xfrm>
            <a:off x="797378" y="1131480"/>
            <a:ext cx="7794000" cy="3092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</a:t>
            </a:r>
            <a:r>
              <a:rPr sz="18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Реализация в </a:t>
            </a:r>
            <a:r>
              <a:rPr sz="18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r>
              <a:rPr sz="18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- 202</a:t>
            </a:r>
            <a:r>
              <a:rPr lang="ru-RU" sz="18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8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годах инвестиционных проектов: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 algn="just">
              <a:buClr>
                <a:srgbClr val="000000"/>
              </a:buClr>
              <a:buSzPts val="1800"/>
              <a:buFont typeface="Times New Roman"/>
              <a:buChar char="-"/>
              <a:defRPr/>
            </a:pP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реализовано 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45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инвестиционных проект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ов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на сумму 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1225,93</a:t>
            </a: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рублей, создано 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280 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рабочих мест;</a:t>
            </a:r>
            <a:endParaRPr/>
          </a:p>
          <a:p>
            <a:pPr lvl="0" algn="just">
              <a:buClr>
                <a:srgbClr val="000000"/>
              </a:buClr>
              <a:buSzPts val="1800"/>
              <a:buFont typeface="Times New Roman"/>
              <a:buChar char="-"/>
              <a:defRPr/>
            </a:pP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реализуется 3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проектов на сумму 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6390,09 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рублей, предполагается создание 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650 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рабочих мест;</a:t>
            </a:r>
            <a:endParaRPr/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  <a:defRPr/>
            </a:pP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планируется к реализации 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13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проект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ов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на сумму 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5407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r>
              <a:rPr lang="ru-RU"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 млн. рублей, предполагается создание 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495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рабочих мест.</a:t>
            </a:r>
            <a:endParaRPr/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latin typeface="Arial"/>
              <a:ea typeface="Arial"/>
              <a:cs typeface="Arial"/>
            </a:endParaRPr>
          </a:p>
          <a:p>
            <a:pPr lvl="0" algn="just">
              <a:defRPr/>
            </a:pP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В </a:t>
            </a: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2021 - 202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годах предоставлены меры государственной поддержки на сумму </a:t>
            </a:r>
            <a:r>
              <a:rPr lang="ru-RU" sz="1500">
                <a:latin typeface="Arial"/>
                <a:ea typeface="Arial"/>
                <a:cs typeface="Arial"/>
              </a:rPr>
              <a:t>308,96</a:t>
            </a:r>
            <a:r>
              <a:rPr sz="150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sz="15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</a:t>
            </a:r>
            <a:r>
              <a:rPr sz="15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лн. рублей.</a:t>
            </a:r>
            <a:endParaRPr/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 bwMode="auto">
          <a:xfrm>
            <a:off x="398517" y="76994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7" name="Shape 257"/>
          <p:cNvSpPr txBox="1"/>
          <p:nvPr/>
        </p:nvSpPr>
        <p:spPr bwMode="auto">
          <a:xfrm>
            <a:off x="1356021" y="731785"/>
            <a:ext cx="6984776" cy="392044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ctr">
              <a:defRPr/>
            </a:pPr>
            <a:r>
              <a:rPr sz="11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Отремонтировано автомобильных дорог в 202</a:t>
            </a:r>
            <a:r>
              <a:rPr lang="ru-RU" sz="11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4</a:t>
            </a:r>
            <a:r>
              <a:rPr sz="11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 году </a:t>
            </a:r>
            <a:r>
              <a:rPr lang="ru-RU" sz="1100" b="1">
                <a:latin typeface="Arial"/>
                <a:ea typeface="Arial"/>
                <a:cs typeface="Arial"/>
              </a:rPr>
              <a:t>10,27</a:t>
            </a:r>
            <a:r>
              <a:rPr lang="ru-RU" sz="11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 км на общую сумму </a:t>
            </a:r>
            <a:r>
              <a:rPr lang="ru-RU" sz="1100" b="1">
                <a:latin typeface="Arial"/>
                <a:ea typeface="Arial"/>
                <a:cs typeface="Arial"/>
              </a:rPr>
              <a:t>68,7 </a:t>
            </a:r>
            <a:r>
              <a:rPr lang="ru-RU" sz="11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млн. руб. </a:t>
            </a:r>
            <a:endParaRPr sz="1100" b="1">
              <a:latin typeface="Arial"/>
              <a:ea typeface="Arial"/>
              <a:cs typeface="Arial"/>
            </a:endParaRPr>
          </a:p>
          <a:p>
            <a:pPr marL="0" indent="0" algn="ctr">
              <a:defRPr/>
            </a:pPr>
            <a:r>
              <a:rPr lang="ru-RU" sz="11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Освещение: замена и установка 3</a:t>
            </a:r>
            <a:r>
              <a:rPr lang="ru-RU" sz="1100" b="1">
                <a:latin typeface="Arial"/>
                <a:ea typeface="Arial"/>
                <a:cs typeface="Arial"/>
              </a:rPr>
              <a:t>69</a:t>
            </a:r>
            <a:r>
              <a:rPr lang="ru-RU" sz="110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светильников на сумму </a:t>
            </a:r>
            <a:r>
              <a:rPr lang="ru-RU" sz="1100" b="1">
                <a:latin typeface="Arial"/>
                <a:ea typeface="Arial"/>
                <a:cs typeface="Arial"/>
              </a:rPr>
              <a:t>5,4 млн руб.</a:t>
            </a:r>
            <a:endParaRPr sz="9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8" name="Shape 258"/>
          <p:cNvSpPr txBox="1"/>
          <p:nvPr/>
        </p:nvSpPr>
        <p:spPr bwMode="auto">
          <a:xfrm>
            <a:off x="3108503" y="2694744"/>
            <a:ext cx="5570327" cy="131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Shape 259"/>
          <p:cNvSpPr/>
          <p:nvPr/>
        </p:nvSpPr>
        <p:spPr bwMode="auto">
          <a:xfrm>
            <a:off x="397438" y="666064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60" name="Shape 260"/>
          <p:cNvSpPr txBox="1"/>
          <p:nvPr/>
        </p:nvSpPr>
        <p:spPr bwMode="auto">
          <a:xfrm>
            <a:off x="2811064" y="1125828"/>
            <a:ext cx="5889851" cy="124920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15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</a:t>
            </a:r>
            <a:r>
              <a:rPr lang="ru-RU" sz="115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асфальтобетонного покрытия ул. Высоцкого от пересечения ул. Высоцкого и ул. Новая, до ул. Заречная, ул. Заречная до пересечения с ул. Почтовая</a:t>
            </a:r>
            <a:r>
              <a:rPr sz="115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с. </a:t>
            </a:r>
            <a:r>
              <a:rPr lang="ru-RU" sz="115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Колташево </a:t>
            </a:r>
            <a:r>
              <a:rPr sz="115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15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0,8</a:t>
            </a:r>
            <a:r>
              <a:rPr sz="115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10,7</a:t>
            </a: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15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 </a:t>
            </a: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15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15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</a:t>
            </a:r>
            <a:r>
              <a:rPr lang="ru-RU"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Колташево</a:t>
            </a:r>
            <a:endParaRPr sz="115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8" name="Shape 268"/>
          <p:cNvSpPr txBox="1"/>
          <p:nvPr/>
        </p:nvSpPr>
        <p:spPr bwMode="auto">
          <a:xfrm>
            <a:off x="2811064" y="2425242"/>
            <a:ext cx="5842597" cy="1227783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15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асфальтобетонного покрытия ул. Миронова от д. 42 до ул. Чкалова в с. </a:t>
            </a:r>
            <a:r>
              <a:rPr lang="ru-RU" sz="115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Иковка</a:t>
            </a:r>
            <a:r>
              <a:rPr lang="ru-RU" sz="115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– 0,35 км</a:t>
            </a:r>
            <a:endParaRPr sz="115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15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4,49</a:t>
            </a: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15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15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 </a:t>
            </a:r>
            <a:r>
              <a:rPr sz="115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15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15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15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lang="ru-RU" sz="115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srgbClr val="000000"/>
                </a:solidFill>
                <a:latin typeface="Arial"/>
                <a:cs typeface="Arial"/>
              </a:rPr>
              <a:t>Местоположение: с. </a:t>
            </a:r>
            <a:r>
              <a:rPr lang="ru-RU" sz="1150" dirty="0" err="1">
                <a:solidFill>
                  <a:srgbClr val="000000"/>
                </a:solidFill>
                <a:latin typeface="Arial"/>
                <a:cs typeface="Arial"/>
              </a:rPr>
              <a:t>Иковка</a:t>
            </a:r>
            <a:endParaRPr sz="115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0033" y="1232937"/>
            <a:ext cx="1839719" cy="1123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0338" y="2503018"/>
            <a:ext cx="1839720" cy="1008112"/>
          </a:xfrm>
          <a:prstGeom prst="rect">
            <a:avLst/>
          </a:prstGeom>
        </p:spPr>
      </p:pic>
      <p:sp>
        <p:nvSpPr>
          <p:cNvPr id="2" name="Shape 273"/>
          <p:cNvSpPr txBox="1"/>
          <p:nvPr/>
        </p:nvSpPr>
        <p:spPr bwMode="auto">
          <a:xfrm>
            <a:off x="2814901" y="3552075"/>
            <a:ext cx="6147652" cy="190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8" rIns="81720" bIns="40678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1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</a:t>
            </a:r>
            <a:r>
              <a:rPr lang="ru-RU" sz="11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дорожной одежды парковки</a:t>
            </a:r>
            <a:r>
              <a:rPr sz="11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возле д. 6, парковки возле д. 7, торговой площади с остановочным павильоном, ремонт дорожной одежды проезда у д. 5, проезда у д. 1, проезда от торгового центра до д.7/1, проезда у д. 4 и д. 6, проезда от ул. Северная до торгового центра в </a:t>
            </a:r>
            <a:r>
              <a:rPr lang="ru-RU" sz="11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мкр.КГСХА</a:t>
            </a:r>
            <a:r>
              <a:rPr lang="ru-RU" sz="11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1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1,8</a:t>
            </a:r>
            <a:r>
              <a:rPr sz="11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1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18,8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</a:t>
            </a:r>
            <a:r>
              <a:rPr lang="ru-RU"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Лесниково</a:t>
            </a:r>
            <a:endParaRPr sz="11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495184" y="3602931"/>
            <a:ext cx="1830025" cy="1325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 bwMode="auto">
          <a:xfrm>
            <a:off x="398518" y="146520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1" name="Shape 27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31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Shape 272"/>
          <p:cNvSpPr txBox="1"/>
          <p:nvPr/>
        </p:nvSpPr>
        <p:spPr bwMode="auto">
          <a:xfrm>
            <a:off x="3108503" y="2694744"/>
            <a:ext cx="5570327" cy="1822016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4" name="Shape 274"/>
          <p:cNvSpPr/>
          <p:nvPr/>
        </p:nvSpPr>
        <p:spPr bwMode="auto">
          <a:xfrm>
            <a:off x="397439" y="735590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" name="Shape 277"/>
          <p:cNvSpPr txBox="1"/>
          <p:nvPr/>
        </p:nvSpPr>
        <p:spPr bwMode="auto">
          <a:xfrm>
            <a:off x="3108503" y="949814"/>
            <a:ext cx="5842596" cy="136260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8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асфальтобетонного покрытия ул. Въезжая от трасы </a:t>
            </a:r>
            <a:b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«Курган – Половинное» до пересечения с улицей Пролетарская </a:t>
            </a:r>
            <a:endParaRPr/>
          </a:p>
          <a:p>
            <a:pPr marL="0" indent="0" algn="l">
              <a:lnSpc>
                <a:spcPct val="80000"/>
              </a:lnSpc>
              <a:spcBef>
                <a:spcPts val="112"/>
              </a:spcBef>
              <a:spcAft>
                <a:spcPts val="112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с. Каширино протяженностью </a:t>
            </a: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300" b="1">
                <a:latin typeface="Arial"/>
                <a:ea typeface="Arial"/>
                <a:cs typeface="Arial"/>
              </a:rPr>
              <a:t>1,18 км</a:t>
            </a:r>
            <a:endParaRPr sz="1300" b="1"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latin typeface="Arial"/>
                <a:ea typeface="Arial"/>
                <a:cs typeface="Arial"/>
              </a:rPr>
              <a:t>10,0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4 - 2025 гг.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Каширино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289"/>
          <p:cNvSpPr txBox="1"/>
          <p:nvPr/>
        </p:nvSpPr>
        <p:spPr bwMode="auto">
          <a:xfrm>
            <a:off x="3115608" y="3191990"/>
            <a:ext cx="5889850" cy="12196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улицы Центральная от ул. Чигилевская до ул. Просветская </a:t>
            </a:r>
            <a:endParaRPr/>
          </a:p>
          <a:p>
            <a:pPr marL="0" indent="0" algn="l">
              <a:spcBef>
                <a:spcPts val="112"/>
              </a:spcBef>
              <a:spcAft>
                <a:spcPts val="112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с. Ровная протяженностью </a:t>
            </a: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1,40 км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7,9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Ровная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2016" y="949813"/>
            <a:ext cx="2259858" cy="1531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9023" y="2883573"/>
            <a:ext cx="2385843" cy="1760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 bwMode="auto">
          <a:xfrm>
            <a:off x="398518" y="146520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1" name="Shape 27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32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Shape 272"/>
          <p:cNvSpPr txBox="1"/>
          <p:nvPr/>
        </p:nvSpPr>
        <p:spPr bwMode="auto">
          <a:xfrm>
            <a:off x="3108503" y="2694744"/>
            <a:ext cx="5570327" cy="131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4" name="Shape 274"/>
          <p:cNvSpPr/>
          <p:nvPr/>
        </p:nvSpPr>
        <p:spPr bwMode="auto">
          <a:xfrm>
            <a:off x="397439" y="735590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" name="Shape 277"/>
          <p:cNvSpPr txBox="1"/>
          <p:nvPr/>
        </p:nvSpPr>
        <p:spPr bwMode="auto">
          <a:xfrm>
            <a:off x="3178028" y="1166571"/>
            <a:ext cx="5842596" cy="136260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Щебенение дороги ул. Колхозная от д.2 до ул. Центральная в </a:t>
            </a:r>
            <a:b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Ровная протяженностью </a:t>
            </a: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300" b="1">
                <a:latin typeface="Arial"/>
                <a:ea typeface="Arial"/>
                <a:cs typeface="Arial"/>
              </a:rPr>
              <a:t>0,54 км </a:t>
            </a:r>
            <a:endParaRPr sz="1300" b="1"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latin typeface="Arial"/>
                <a:ea typeface="Arial"/>
                <a:cs typeface="Arial"/>
              </a:rPr>
              <a:t>4,3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 г.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Ровная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hape 289"/>
          <p:cNvSpPr txBox="1"/>
          <p:nvPr/>
        </p:nvSpPr>
        <p:spPr bwMode="auto">
          <a:xfrm>
            <a:off x="3131838" y="3086275"/>
            <a:ext cx="5889850" cy="12196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подъезда к ФАП по ул. Космонавтов в с. Новая Сидоровка протяженностью </a:t>
            </a: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0,04 км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0,9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4 - 2025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Новая Сидоровка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9551" y="1006170"/>
            <a:ext cx="2325611" cy="1635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9551" y="2865539"/>
            <a:ext cx="2325611" cy="1800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 bwMode="auto">
          <a:xfrm>
            <a:off x="398518" y="146520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1" name="Shape 27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33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Shape 272"/>
          <p:cNvSpPr txBox="1"/>
          <p:nvPr/>
        </p:nvSpPr>
        <p:spPr bwMode="auto">
          <a:xfrm>
            <a:off x="3108503" y="2694744"/>
            <a:ext cx="5570327" cy="131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4" name="Shape 274"/>
          <p:cNvSpPr/>
          <p:nvPr/>
        </p:nvSpPr>
        <p:spPr bwMode="auto">
          <a:xfrm>
            <a:off x="397439" y="735590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" name="Shape 277"/>
          <p:cNvSpPr txBox="1"/>
          <p:nvPr/>
        </p:nvSpPr>
        <p:spPr bwMode="auto">
          <a:xfrm>
            <a:off x="3195285" y="1027271"/>
            <a:ext cx="5842596" cy="136260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асфальтобетонного покрытия подъезда к детскому саду, ремонт асфальтобетонного покрытия подъезда к школе 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0000"/>
              </a:lnSpc>
              <a:spcBef>
                <a:spcPts val="112"/>
              </a:spcBef>
              <a:spcAft>
                <a:spcPts val="112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с. Новая Сидоровка</a:t>
            </a:r>
            <a:endParaRPr sz="130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 b="0" i="0" u="none" strike="noStrike" cap="none" spc="0">
                <a:latin typeface="Arial"/>
                <a:ea typeface="Arial"/>
                <a:cs typeface="Arial"/>
              </a:rPr>
              <a:t>3,54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г.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Новая Сидоровка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289"/>
          <p:cNvSpPr txBox="1"/>
          <p:nvPr/>
        </p:nvSpPr>
        <p:spPr bwMode="auto">
          <a:xfrm>
            <a:off x="3203847" y="3109080"/>
            <a:ext cx="5889850" cy="12196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ул. Васильковая в д. Белый Яр Кетовского муниципального округа Курганской области (равнение и щебенение)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4,87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д. Белый Яр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7438" y="2794926"/>
            <a:ext cx="2481630" cy="1903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3012" y="888220"/>
            <a:ext cx="2486057" cy="1746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 bwMode="auto">
          <a:xfrm>
            <a:off x="398518" y="146520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1" name="Shape 27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34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Shape 272"/>
          <p:cNvSpPr txBox="1"/>
          <p:nvPr/>
        </p:nvSpPr>
        <p:spPr bwMode="auto">
          <a:xfrm>
            <a:off x="3108503" y="2694744"/>
            <a:ext cx="5570327" cy="131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4" name="Shape 274"/>
          <p:cNvSpPr/>
          <p:nvPr/>
        </p:nvSpPr>
        <p:spPr bwMode="auto">
          <a:xfrm>
            <a:off x="397439" y="735590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" name="Shape 277"/>
          <p:cNvSpPr txBox="1"/>
          <p:nvPr/>
        </p:nvSpPr>
        <p:spPr bwMode="auto">
          <a:xfrm>
            <a:off x="3151550" y="1058732"/>
            <a:ext cx="5842596" cy="136260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дороги от ул. Ленина до д. 78 К. Мяготина, от ул. К. Мяготина до д. 2а ул. Пушкина с. Кетово</a:t>
            </a:r>
            <a:endParaRPr sz="130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</a:t>
            </a:r>
            <a:r>
              <a:rPr sz="1300" b="0" i="0" u="none" strike="noStrike" cap="none" spc="0">
                <a:latin typeface="Arial"/>
                <a:ea typeface="Arial"/>
                <a:cs typeface="Arial"/>
              </a:rPr>
              <a:t> </a:t>
            </a:r>
            <a:r>
              <a:rPr lang="ru-RU" sz="1300" b="0" i="0" u="none" strike="noStrike" cap="none" spc="0">
                <a:latin typeface="Arial"/>
                <a:ea typeface="Arial"/>
                <a:cs typeface="Arial"/>
              </a:rPr>
              <a:t>9,33</a:t>
            </a:r>
            <a:r>
              <a:rPr sz="1300" b="0" i="0" u="none" strike="noStrike" cap="none" spc="0"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4 - 2025 гг.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80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hape 289"/>
          <p:cNvSpPr txBox="1"/>
          <p:nvPr/>
        </p:nvSpPr>
        <p:spPr bwMode="auto">
          <a:xfrm>
            <a:off x="3203847" y="2906703"/>
            <a:ext cx="5889850" cy="15082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Содержание автомобильных дорог Кетовского муниципального округа (Ремонт асфальтобетонного покрытия ул. Бульвар Мира </a:t>
            </a:r>
            <a:b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с. Кетово)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8,56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Кетово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539" y="2846139"/>
            <a:ext cx="2134434" cy="1679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9054" y="983331"/>
            <a:ext cx="2073919" cy="1591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 bwMode="auto">
          <a:xfrm>
            <a:off x="398518" y="146520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1" name="Shape 27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35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Shape 272"/>
          <p:cNvSpPr txBox="1"/>
          <p:nvPr/>
        </p:nvSpPr>
        <p:spPr bwMode="auto">
          <a:xfrm>
            <a:off x="3108503" y="2694744"/>
            <a:ext cx="5570327" cy="131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4" name="Shape 274"/>
          <p:cNvSpPr/>
          <p:nvPr/>
        </p:nvSpPr>
        <p:spPr bwMode="auto">
          <a:xfrm>
            <a:off x="397439" y="735590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" name="Shape 277"/>
          <p:cNvSpPr txBox="1"/>
          <p:nvPr/>
        </p:nvSpPr>
        <p:spPr bwMode="auto">
          <a:xfrm>
            <a:off x="3203847" y="1147928"/>
            <a:ext cx="5842596" cy="136260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дороги от ЖД переезда до п. Путейский – 1,8 км</a:t>
            </a:r>
            <a:endParaRPr sz="130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</a:t>
            </a:r>
            <a:r>
              <a:rPr sz="1300" b="0" i="0" u="none" strike="noStrike" cap="none" spc="0">
                <a:latin typeface="Arial"/>
                <a:ea typeface="Arial"/>
                <a:cs typeface="Arial"/>
              </a:rPr>
              <a:t> </a:t>
            </a:r>
            <a:r>
              <a:rPr lang="ru-RU" sz="1300" b="0" i="0" u="none" strike="noStrike" cap="none" spc="0">
                <a:latin typeface="Arial"/>
                <a:ea typeface="Arial"/>
                <a:cs typeface="Arial"/>
              </a:rPr>
              <a:t>1,2</a:t>
            </a:r>
            <a:r>
              <a:rPr sz="1300" b="0" i="0" u="none" strike="noStrike" cap="none" spc="0">
                <a:latin typeface="Arial"/>
                <a:ea typeface="Arial"/>
                <a:cs typeface="Arial"/>
              </a:rPr>
              <a:t>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г.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п. Путейский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hape 289"/>
          <p:cNvSpPr txBox="1"/>
          <p:nvPr/>
        </p:nvSpPr>
        <p:spPr bwMode="auto">
          <a:xfrm>
            <a:off x="3203847" y="2906703"/>
            <a:ext cx="5889850" cy="15082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улицы Снежная от ул. Центральная до д. № 41 и </a:t>
            </a:r>
            <a:b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ул. Центральная от ул. Снежная до д. 2Б в п. Придорожный – 0,9 км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5,1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п. Придорожный</a:t>
            </a:r>
            <a:endParaRPr sz="13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1561" y="842502"/>
            <a:ext cx="2082074" cy="1638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1560" y="2659748"/>
            <a:ext cx="2082074" cy="1932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 bwMode="auto">
          <a:xfrm>
            <a:off x="398518" y="146520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1" name="Shape 27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36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Shape 272"/>
          <p:cNvSpPr txBox="1"/>
          <p:nvPr/>
        </p:nvSpPr>
        <p:spPr bwMode="auto">
          <a:xfrm>
            <a:off x="2987824" y="2872874"/>
            <a:ext cx="5570327" cy="13179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lnSpc>
                <a:spcPct val="90000"/>
              </a:lnSpc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4" name="Shape 274"/>
          <p:cNvSpPr/>
          <p:nvPr/>
        </p:nvSpPr>
        <p:spPr bwMode="auto">
          <a:xfrm>
            <a:off x="397439" y="735590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2" name="Picture 267"/>
          <p:cNvPicPr/>
          <p:nvPr/>
        </p:nvPicPr>
        <p:blipFill>
          <a:blip r:embed="rId2"/>
          <a:stretch/>
        </p:blipFill>
        <p:spPr bwMode="auto">
          <a:xfrm>
            <a:off x="397438" y="912026"/>
            <a:ext cx="2394932" cy="163955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4" name="Shape 268"/>
          <p:cNvSpPr txBox="1"/>
          <p:nvPr/>
        </p:nvSpPr>
        <p:spPr bwMode="auto">
          <a:xfrm>
            <a:off x="3092826" y="1195706"/>
            <a:ext cx="5842597" cy="10760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Замена 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установка 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светильников в населенных пунктах Кетовского муниципального округа – 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369</a:t>
            </a:r>
            <a:r>
              <a:rPr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шт.</a:t>
            </a:r>
            <a:endParaRPr sz="1300"/>
          </a:p>
          <a:p>
            <a:pPr marL="0" indent="0" algn="l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5,4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100 % 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hape 268"/>
          <p:cNvSpPr txBox="1"/>
          <p:nvPr/>
        </p:nvSpPr>
        <p:spPr bwMode="auto">
          <a:xfrm>
            <a:off x="3176532" y="3081628"/>
            <a:ext cx="5842597" cy="10760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Освещение 1-го и 3-го въезда в Кетово </a:t>
            </a:r>
            <a:r>
              <a:rPr lang="ru-RU" sz="13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3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1,5 км</a:t>
            </a:r>
            <a:endParaRPr sz="1300"/>
          </a:p>
          <a:p>
            <a:pPr marL="0" indent="0" algn="l">
              <a:lnSpc>
                <a:spcPct val="95000"/>
              </a:lnSpc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5,6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3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100 % </a:t>
            </a:r>
            <a:endParaRPr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 – с. Кетово</a:t>
            </a:r>
            <a:r>
              <a:rPr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68511" y="2721188"/>
            <a:ext cx="1223859" cy="1928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6446" y="2721188"/>
            <a:ext cx="1181245" cy="1923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 bwMode="auto">
          <a:xfrm>
            <a:off x="398518" y="146520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1" name="Shape 31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37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 bwMode="auto">
          <a:xfrm>
            <a:off x="397439" y="735590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20" name="Shape 320"/>
          <p:cNvSpPr/>
          <p:nvPr/>
        </p:nvSpPr>
        <p:spPr bwMode="auto">
          <a:xfrm>
            <a:off x="571472" y="786594"/>
            <a:ext cx="8215370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defRPr/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рамках национального проекта «Безопасные качественные дороги»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9032" y="1235262"/>
            <a:ext cx="1936360" cy="1625314"/>
          </a:xfrm>
          <a:prstGeom prst="rect">
            <a:avLst/>
          </a:prstGeom>
        </p:spPr>
      </p:pic>
      <p:sp>
        <p:nvSpPr>
          <p:cNvPr id="3" name="Shape 277"/>
          <p:cNvSpPr txBox="1"/>
          <p:nvPr/>
        </p:nvSpPr>
        <p:spPr bwMode="auto">
          <a:xfrm>
            <a:off x="2942432" y="1165737"/>
            <a:ext cx="6131362" cy="1064295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8" rIns="81720" bIns="40678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автомобильной дороги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«Курган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Куртамыш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Целинное»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</a:p>
          <a:p>
            <a:pPr marL="0" indent="0" algn="l">
              <a:spcBef>
                <a:spcPts val="112"/>
              </a:spcBef>
              <a:spcAft>
                <a:spcPts val="112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2,874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229,8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</a:t>
            </a: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Введенское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2696" y="2982877"/>
            <a:ext cx="1936360" cy="1853898"/>
          </a:xfrm>
          <a:prstGeom prst="rect">
            <a:avLst/>
          </a:prstGeom>
        </p:spPr>
      </p:pic>
      <p:sp>
        <p:nvSpPr>
          <p:cNvPr id="5" name="Shape 289"/>
          <p:cNvSpPr txBox="1"/>
          <p:nvPr/>
        </p:nvSpPr>
        <p:spPr bwMode="auto">
          <a:xfrm>
            <a:off x="2919187" y="2443524"/>
            <a:ext cx="5889850" cy="98402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автомобильной дороги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подъезд к д. Санаторная 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2,30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  <a:endParaRPr/>
          </a:p>
          <a:p>
            <a:pPr marL="0" indent="0" algn="l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36,2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Санаторная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Shape 289"/>
          <p:cNvSpPr txBox="1"/>
          <p:nvPr/>
        </p:nvSpPr>
        <p:spPr bwMode="auto">
          <a:xfrm>
            <a:off x="2961369" y="3650477"/>
            <a:ext cx="5823658" cy="11528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8" rIns="81720" bIns="40678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автомобильной дороги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«Курган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Половинное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Воскресенское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граница Казахстана» Лесной (до д. Снежная) 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6,5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158,8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д. Снежная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 bwMode="auto">
          <a:xfrm>
            <a:off x="398517" y="76994"/>
            <a:ext cx="8438398" cy="527877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0560" tIns="35280" rIns="70560" bIns="3528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Мероприятия плана комплексного развития территории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1" name="Shape 311"/>
          <p:cNvSpPr txBox="1"/>
          <p:nvPr/>
        </p:nvSpPr>
        <p:spPr bwMode="auto">
          <a:xfrm>
            <a:off x="8643966" y="4644246"/>
            <a:ext cx="330145" cy="258624"/>
          </a:xfrm>
          <a:prstGeom prst="rect">
            <a:avLst/>
          </a:prstGeom>
          <a:noFill/>
          <a:ln>
            <a:noFill/>
          </a:ln>
        </p:spPr>
        <p:txBody>
          <a:bodyPr vert="horz" wrap="none" lIns="80280" tIns="40320" rIns="80280" bIns="4032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38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4" name="Shape 314"/>
          <p:cNvSpPr/>
          <p:nvPr/>
        </p:nvSpPr>
        <p:spPr bwMode="auto">
          <a:xfrm>
            <a:off x="397438" y="666064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20" name="Shape 320"/>
          <p:cNvSpPr/>
          <p:nvPr/>
        </p:nvSpPr>
        <p:spPr bwMode="auto">
          <a:xfrm>
            <a:off x="464314" y="677976"/>
            <a:ext cx="8215370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defRPr/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рамках национального проекта «Безопасные качественные дороги»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Shape 277"/>
          <p:cNvSpPr txBox="1"/>
          <p:nvPr/>
        </p:nvSpPr>
        <p:spPr bwMode="auto">
          <a:xfrm>
            <a:off x="2937453" y="957502"/>
            <a:ext cx="5842596" cy="1064295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автомобильной дороги подъезд к д. Снежная 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1,1 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28,2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</a:t>
            </a: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1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д. Снежная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hape 289"/>
          <p:cNvSpPr txBox="1"/>
          <p:nvPr/>
        </p:nvSpPr>
        <p:spPr bwMode="auto">
          <a:xfrm>
            <a:off x="2936116" y="1955562"/>
            <a:ext cx="5889850" cy="984028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автомобильной дороги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подъезд к д. Северная 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4,3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101,8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Северная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Shape 289"/>
          <p:cNvSpPr txBox="1"/>
          <p:nvPr/>
        </p:nvSpPr>
        <p:spPr bwMode="auto">
          <a:xfrm>
            <a:off x="2948793" y="2974354"/>
            <a:ext cx="5682596" cy="9913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автомобильной дороги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подъезд к ст. Иковка 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4,5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77,0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Иковка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Shape 289"/>
          <p:cNvSpPr txBox="1"/>
          <p:nvPr/>
        </p:nvSpPr>
        <p:spPr bwMode="auto">
          <a:xfrm>
            <a:off x="2948793" y="3983833"/>
            <a:ext cx="5682596" cy="1179006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indent="0" algn="l">
              <a:spcBef>
                <a:spcPts val="113"/>
              </a:spcBef>
              <a:spcAft>
                <a:spcPts val="113"/>
              </a:spcAft>
              <a:defRPr/>
            </a:pP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автомобильной дороги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«Иртыш-Колташево-Кривина» до </a:t>
            </a:r>
            <a:b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Колташево 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– </a:t>
            </a:r>
            <a:r>
              <a:rPr lang="ru-RU"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4,5</a:t>
            </a:r>
            <a:r>
              <a:rPr sz="12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 км</a:t>
            </a:r>
          </a:p>
          <a:p>
            <a:pPr marL="0" indent="0" algn="l">
              <a:lnSpc>
                <a:spcPct val="95000"/>
              </a:lnSpc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75,9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 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Период реализации – 202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Готовность –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100</a:t>
            </a: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% </a:t>
            </a:r>
            <a:endParaRPr sz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с. Колташево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696" y="2025087"/>
            <a:ext cx="1656184" cy="98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3696" y="4113473"/>
            <a:ext cx="1656184" cy="9892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3696" y="3056554"/>
            <a:ext cx="1656184" cy="1009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3696" y="1085455"/>
            <a:ext cx="1656184" cy="892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 bwMode="auto">
          <a:xfrm>
            <a:off x="397439" y="145800"/>
            <a:ext cx="8438399" cy="57419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prstDash val="solid"/>
          </a:ln>
        </p:spPr>
        <p:txBody>
          <a:bodyPr vert="horz" wrap="square" lIns="63720" tIns="32039" rIns="63720" bIns="32039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объекты 202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года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1" name="Shape 341"/>
          <p:cNvSpPr txBox="1"/>
          <p:nvPr/>
        </p:nvSpPr>
        <p:spPr bwMode="auto">
          <a:xfrm>
            <a:off x="8537176" y="4755496"/>
            <a:ext cx="499319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39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2" name="Shape 342"/>
          <p:cNvSpPr/>
          <p:nvPr/>
        </p:nvSpPr>
        <p:spPr bwMode="auto">
          <a:xfrm>
            <a:off x="397439" y="803879"/>
            <a:ext cx="8438399" cy="45720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graphicFrame>
        <p:nvGraphicFramePr>
          <p:cNvPr id="343" name="Table 343"/>
          <p:cNvGraphicFramePr>
            <a:graphicFrameLocks/>
          </p:cNvGraphicFramePr>
          <p:nvPr/>
        </p:nvGraphicFramePr>
        <p:xfrm>
          <a:off x="434835" y="918271"/>
          <a:ext cx="8351999" cy="3701882"/>
        </p:xfrm>
        <a:graphic>
          <a:graphicData uri="http://schemas.openxmlformats.org/drawingml/2006/table">
            <a:tbl>
              <a:tblPr/>
              <a:tblGrid>
                <a:gridCol w="5904656"/>
                <a:gridCol w="1512168"/>
                <a:gridCol w="935175"/>
              </a:tblGrid>
              <a:tr h="483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Перечень проектов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Период реализации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Млн. руб.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3664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Национальный проект «Здравоохранение» федерального проекта «Модернизация первичного звена здравоохранения Российской Федерации»</a:t>
                      </a:r>
                      <a:endParaRPr/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>
                          <a:latin typeface="Arial"/>
                          <a:cs typeface="Arial"/>
                        </a:rPr>
                        <a:t>Приобретение и монтаж модульного здания 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врачебной амбулатории в   д. Грачёво</a:t>
                      </a: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5,5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Ремонт отделения лучевой диагностики ГБУ Межрайонная больница № 3</a:t>
                      </a:r>
                      <a:endParaRPr/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4,2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Ремонт клинической диагностической лаборатории ГБУ Межрайонная больница № 3</a:t>
                      </a:r>
                      <a:endParaRPr/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9,2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Ремонт гинекологического отделения ГБУ Межрайонная больница № 3</a:t>
                      </a:r>
                      <a:endParaRPr/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11,8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Капитальный ремонт участковой больницы с. Садовое</a:t>
                      </a:r>
                      <a:endParaRPr/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12,0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4802">
                <a:tc grid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Национальный проект «Молодежь и дети»</a:t>
                      </a:r>
                      <a:endParaRPr sz="1300" b="1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473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Капитальный ремонт здания МКОУ «Каширинская средняя общеобразовательная школа имени Д.А. Белоусова»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 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93,6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 bwMode="auto">
          <a:xfrm>
            <a:off x="851399" y="-19080"/>
            <a:ext cx="8204399" cy="3794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3" name="Shape 63"/>
          <p:cNvSpPr txBox="1"/>
          <p:nvPr/>
        </p:nvSpPr>
        <p:spPr bwMode="auto">
          <a:xfrm>
            <a:off x="2696760" y="1419480"/>
            <a:ext cx="589320" cy="255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9,3 га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 bwMode="auto">
          <a:xfrm>
            <a:off x="408960" y="180000"/>
            <a:ext cx="8411040" cy="60984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8840" tIns="39600" rIns="78840" bIns="396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Крупные реализованные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 bwMode="auto">
          <a:xfrm>
            <a:off x="8560800" y="4723400"/>
            <a:ext cx="583200" cy="394918"/>
          </a:xfrm>
          <a:prstGeom prst="rect">
            <a:avLst/>
          </a:prstGeom>
          <a:noFill/>
          <a:ln>
            <a:noFill/>
          </a:ln>
        </p:spPr>
        <p:txBody>
          <a:bodyPr vert="horz" wrap="square" lIns="88920" tIns="88920" rIns="88920" bIns="88920" anchor="ctr"/>
          <a:lstStyle/>
          <a:p>
            <a:pPr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Shape 66"/>
          <p:cNvSpPr txBox="1"/>
          <p:nvPr/>
        </p:nvSpPr>
        <p:spPr bwMode="auto">
          <a:xfrm>
            <a:off x="4000496" y="929470"/>
            <a:ext cx="4752202" cy="2000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indent="0" algn="l">
              <a:lnSpc>
                <a:spcPct val="93000"/>
              </a:lnSpc>
              <a:defRPr/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цеха по предварительной подготовке овощей и картофеля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ЗАО «Картофель»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80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6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2022 - 202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                    Местоположение: с. Митино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Shape 67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69" name="Picture 69"/>
          <p:cNvPicPr/>
          <p:nvPr/>
        </p:nvPicPr>
        <p:blipFill>
          <a:blip r:embed="rId2" cstate="print"/>
          <a:stretch/>
        </p:blipFill>
        <p:spPr bwMode="auto">
          <a:xfrm>
            <a:off x="494343" y="990815"/>
            <a:ext cx="2766901" cy="1714511"/>
          </a:xfrm>
          <a:prstGeom prst="rect">
            <a:avLst/>
          </a:prstGeom>
        </p:spPr>
      </p:pic>
      <p:sp>
        <p:nvSpPr>
          <p:cNvPr id="4" name="Shape 66"/>
          <p:cNvSpPr txBox="1"/>
          <p:nvPr/>
        </p:nvSpPr>
        <p:spPr bwMode="auto">
          <a:xfrm>
            <a:off x="4067798" y="2852311"/>
            <a:ext cx="4752202" cy="2000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indent="0" algn="l">
              <a:lnSpc>
                <a:spcPct val="93000"/>
              </a:lnSpc>
              <a:defRPr/>
            </a:pPr>
            <a:r>
              <a:rPr lang="ru-RU"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Унитрон. Производство оборудования для благоустройства общественных и дворовых территорий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ООО «Завод механический»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46,28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36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г.                    Местоположение: с.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Иковка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4343" y="2852310"/>
            <a:ext cx="1305494" cy="1770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57089" y="2852310"/>
            <a:ext cx="1404155" cy="1788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 bwMode="auto">
          <a:xfrm>
            <a:off x="397438" y="111036"/>
            <a:ext cx="8438399" cy="57419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prstDash val="solid"/>
          </a:ln>
        </p:spPr>
        <p:txBody>
          <a:bodyPr vert="horz" wrap="square" lIns="63720" tIns="32039" rIns="63720" bIns="32039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объекты 202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года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1" name="Shape 341"/>
          <p:cNvSpPr txBox="1"/>
          <p:nvPr/>
        </p:nvSpPr>
        <p:spPr bwMode="auto">
          <a:xfrm>
            <a:off x="8537176" y="4755496"/>
            <a:ext cx="499319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40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2" name="Shape 342"/>
          <p:cNvSpPr/>
          <p:nvPr/>
        </p:nvSpPr>
        <p:spPr bwMode="auto">
          <a:xfrm>
            <a:off x="397438" y="734353"/>
            <a:ext cx="8438399" cy="45720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graphicFrame>
        <p:nvGraphicFramePr>
          <p:cNvPr id="343" name="Table 343"/>
          <p:cNvGraphicFramePr>
            <a:graphicFrameLocks/>
          </p:cNvGraphicFramePr>
          <p:nvPr/>
        </p:nvGraphicFramePr>
        <p:xfrm>
          <a:off x="415510" y="807250"/>
          <a:ext cx="8351999" cy="3967075"/>
        </p:xfrm>
        <a:graphic>
          <a:graphicData uri="http://schemas.openxmlformats.org/drawingml/2006/table">
            <a:tbl>
              <a:tblPr/>
              <a:tblGrid>
                <a:gridCol w="5904656"/>
                <a:gridCol w="1512168"/>
                <a:gridCol w="935175"/>
              </a:tblGrid>
              <a:tr h="482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Перечень проектов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Период реализации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Млн. руб.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2972">
                <a:tc grid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Национальный проект «Инфраструктура для жизни»</a:t>
                      </a:r>
                      <a:endParaRPr/>
                    </a:p>
                    <a:p>
                      <a:pPr>
                        <a:defRPr/>
                      </a:pPr>
                      <a:endParaRPr sz="1300" b="1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829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Ремонт автомобильной дороги «Курган - Половинное - Воскресенское -граница Казахстана» Козлово (через Каширино)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196,0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3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Благоустройство общественной территории с. Кетово ул. Космонавтов 39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2,21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3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Благоустройство территорий МБУ «Кетовский районный дом культуры»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0,74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3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Благоустройство сквера в с. Кетово по ул. Красина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4,75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3271">
                <a:tc grid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Государственная программа Курганской области «Формирование комфортной городской среды»</a:t>
                      </a:r>
                      <a:endParaRPr sz="1300" b="1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829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Благоустройство территории МКОУ «Большечаусовская СОШ им. Героя Советского Союза Т.Н. Орлова»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0,81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3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Благоустройство территории МКУ «Введенская СОШ № 2»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1,61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 bwMode="auto">
          <a:xfrm>
            <a:off x="397438" y="145800"/>
            <a:ext cx="8438398" cy="574198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prstDash val="solid"/>
          </a:ln>
        </p:spPr>
        <p:txBody>
          <a:bodyPr vert="horz" wrap="square" lIns="63720" tIns="32039" rIns="63720" bIns="32039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объекты 202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года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6" name="Shape 346"/>
          <p:cNvSpPr txBox="1"/>
          <p:nvPr/>
        </p:nvSpPr>
        <p:spPr bwMode="auto">
          <a:xfrm>
            <a:off x="8644680" y="4787122"/>
            <a:ext cx="499319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41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7" name="Shape 347"/>
          <p:cNvSpPr/>
          <p:nvPr/>
        </p:nvSpPr>
        <p:spPr bwMode="auto">
          <a:xfrm>
            <a:off x="397438" y="803878"/>
            <a:ext cx="8438398" cy="45720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8" rIns="94680" bIns="49678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348" name="Shape 348"/>
          <p:cNvSpPr txBox="1"/>
          <p:nvPr/>
        </p:nvSpPr>
        <p:spPr bwMode="auto">
          <a:xfrm>
            <a:off x="590042" y="919123"/>
            <a:ext cx="8472198" cy="580341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8" rIns="81720" bIns="40678"/>
          <a:lstStyle/>
          <a:p>
            <a:pPr marL="0" indent="0" algn="l">
              <a:lnSpc>
                <a:spcPct val="90000"/>
              </a:lnSpc>
              <a:defRPr/>
            </a:pPr>
            <a:r>
              <a:rPr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План на 202</a:t>
            </a:r>
            <a:r>
              <a:rPr lang="ru-RU"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5</a:t>
            </a:r>
            <a:r>
              <a:rPr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 год –</a:t>
            </a:r>
            <a:r>
              <a:rPr lang="ru-RU"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 протяженность 0,65 км </a:t>
            </a:r>
            <a:r>
              <a:rPr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на общую сумму </a:t>
            </a:r>
            <a:r>
              <a:rPr lang="ru-RU"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9,3 </a:t>
            </a:r>
            <a:r>
              <a:rPr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млн. руб.</a:t>
            </a:r>
            <a:r>
              <a:rPr lang="ru-RU"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,</a:t>
            </a:r>
            <a:r>
              <a:rPr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из них: асфальтобетонное покрытие </a:t>
            </a:r>
            <a:r>
              <a:rPr lang="ru-RU"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0,65 </a:t>
            </a:r>
            <a:r>
              <a:rPr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км, сумма </a:t>
            </a:r>
            <a:r>
              <a:rPr lang="ru-RU"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9,3</a:t>
            </a:r>
            <a:r>
              <a:rPr sz="1300">
                <a:solidFill>
                  <a:schemeClr val="tx1"/>
                </a:solidFill>
                <a:latin typeface="Arial"/>
                <a:ea typeface="Arial"/>
                <a:cs typeface="Arial"/>
              </a:rPr>
              <a:t> млн. руб.</a:t>
            </a:r>
            <a:endParaRPr/>
          </a:p>
        </p:txBody>
      </p:sp>
      <p:graphicFrame>
        <p:nvGraphicFramePr>
          <p:cNvPr id="349" name="Table 349"/>
          <p:cNvGraphicFramePr>
            <a:graphicFrameLocks/>
          </p:cNvGraphicFramePr>
          <p:nvPr/>
        </p:nvGraphicFramePr>
        <p:xfrm>
          <a:off x="485314" y="1390561"/>
          <a:ext cx="8344041" cy="2676586"/>
        </p:xfrm>
        <a:graphic>
          <a:graphicData uri="http://schemas.openxmlformats.org/drawingml/2006/table">
            <a:tbl>
              <a:tblPr/>
              <a:tblGrid>
                <a:gridCol w="5967779"/>
                <a:gridCol w="1441087"/>
                <a:gridCol w="935175"/>
              </a:tblGrid>
              <a:tr h="481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50" b="0" strike="noStrik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Перечень проектов</a:t>
                      </a:r>
                      <a:endParaRPr sz="1250" b="0" strike="noStrike" spc="0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50" b="0" strike="noStrik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Период реализации</a:t>
                      </a:r>
                      <a:endParaRPr sz="1250" b="0" strike="noStrike" spc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79" marR="9107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50" b="0" strike="noStrik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Млн. руб.</a:t>
                      </a:r>
                      <a:endParaRPr sz="1250" b="0" strike="noStrike" spc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79" marR="9107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866">
                <a:tc gridSpan="3"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1250" b="1" strike="noStrik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Государственная программа Курганской области «Развитие автомобильных дорог» </a:t>
                      </a:r>
                      <a:endParaRPr/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1250" b="1" strike="noStrik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(Субсидии дорожного фонда)</a:t>
                      </a:r>
                      <a:endParaRPr sz="1250"/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8610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250" b="0" strike="noStrike" spc="-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Ремонт асфальтобетонного покрытия от ул. Ленина до д. 78ул. К. Мяготина до д. 2А ул. Пушкина </a:t>
                      </a:r>
                      <a:endParaRPr sz="1250" b="0" strike="noStrike" spc="-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г.</a:t>
                      </a:r>
                      <a:endParaRPr/>
                    </a:p>
                  </a:txBody>
                  <a:tcPr marL="61919" marR="6191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9,3</a:t>
                      </a:r>
                      <a:endParaRPr sz="1250" b="0" strike="noStrike" spc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1919" marR="6191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610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250" b="0" strike="noStrike" spc="-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Замена светильников в Кетовском муниципальном округе</a:t>
                      </a:r>
                      <a:endParaRPr sz="1250" b="0" strike="noStrike" spc="-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г.</a:t>
                      </a:r>
                      <a:endParaRPr/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0,8</a:t>
                      </a:r>
                      <a:endParaRPr sz="1250" b="0" strike="noStrike" spc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610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250" b="0" strike="noStrike" spc="-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Содержание автомобильных дорог в Кетовском муниципальном  округе (щебень, грунтощебень)</a:t>
                      </a:r>
                      <a:endParaRPr sz="1250" b="0" strike="noStrike" spc="-1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г.</a:t>
                      </a:r>
                      <a:endParaRPr/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1,5</a:t>
                      </a:r>
                      <a:endParaRPr sz="1250" b="0" strike="noStrike" spc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86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Содержание автомобильных дорог в Кетовском муниципальном округе</a:t>
                      </a:r>
                      <a:endParaRPr sz="1250" b="0" strike="noStrike" spc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г.</a:t>
                      </a:r>
                      <a:endParaRPr/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250" b="0" strike="noStrik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27,9</a:t>
                      </a:r>
                      <a:endParaRPr sz="1250" b="0" strike="noStrike" spc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799" marR="82799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 bwMode="auto">
          <a:xfrm>
            <a:off x="397439" y="145800"/>
            <a:ext cx="8438399" cy="574199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prstDash val="solid"/>
          </a:ln>
        </p:spPr>
        <p:txBody>
          <a:bodyPr vert="horz" wrap="square" lIns="63720" tIns="32039" rIns="63720" bIns="32039" anchor="ctr"/>
          <a:lstStyle/>
          <a:p>
            <a:pPr marL="0" indent="0" algn="ctr">
              <a:defRPr/>
            </a:pPr>
            <a:r>
              <a:rPr sz="23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Планируемые объекты  202</a:t>
            </a:r>
            <a:r>
              <a:rPr lang="ru-RU" sz="23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r>
              <a:rPr sz="23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 года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2" name="Shape 362"/>
          <p:cNvSpPr txBox="1"/>
          <p:nvPr/>
        </p:nvSpPr>
        <p:spPr bwMode="auto">
          <a:xfrm>
            <a:off x="8460432" y="4758943"/>
            <a:ext cx="499319" cy="2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72720" tIns="47160" rIns="72720" bIns="36360"/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42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3" name="Shape 363"/>
          <p:cNvSpPr/>
          <p:nvPr/>
        </p:nvSpPr>
        <p:spPr bwMode="auto">
          <a:xfrm>
            <a:off x="397439" y="803879"/>
            <a:ext cx="8438399" cy="45720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graphicFrame>
        <p:nvGraphicFramePr>
          <p:cNvPr id="364" name="Table 364"/>
          <p:cNvGraphicFramePr>
            <a:graphicFrameLocks/>
          </p:cNvGraphicFramePr>
          <p:nvPr/>
        </p:nvGraphicFramePr>
        <p:xfrm>
          <a:off x="397439" y="933479"/>
          <a:ext cx="8423033" cy="2604955"/>
        </p:xfrm>
        <a:graphic>
          <a:graphicData uri="http://schemas.openxmlformats.org/drawingml/2006/table">
            <a:tbl>
              <a:tblPr/>
              <a:tblGrid>
                <a:gridCol w="6048672"/>
                <a:gridCol w="1438257"/>
                <a:gridCol w="936104"/>
              </a:tblGrid>
              <a:tr h="483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Перечень проектов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Период реализации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Млн. руб.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38">
                <a:tc grid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Инвестиционная п</a:t>
                      </a:r>
                      <a:r>
                        <a:rPr sz="13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рограмма Курганской области</a:t>
                      </a: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на 2025 год</a:t>
                      </a:r>
                      <a:endParaRPr sz="1300" b="0" strike="noStrike" spc="-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628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300">
                          <a:latin typeface="Arial"/>
                          <a:ea typeface="Arial"/>
                          <a:cs typeface="Arial"/>
                        </a:rPr>
                        <a:t>Капитальный ремонт </a:t>
                      </a:r>
                      <a:r>
                        <a:rPr lang="ru-RU" sz="1300">
                          <a:latin typeface="Arial"/>
                          <a:ea typeface="Arial"/>
                          <a:cs typeface="Arial"/>
                        </a:rPr>
                        <a:t>кровли ГБУ «Лесниковский дом-интернат для престарелых и инвалидов»</a:t>
                      </a:r>
                      <a:endParaRPr sz="13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0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18,4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>
                          <a:latin typeface="Arial"/>
                          <a:ea typeface="Arial"/>
                          <a:cs typeface="Arial"/>
                        </a:rPr>
                        <a:t>Ремонт Введенский филиал </a:t>
                      </a:r>
                      <a:r>
                        <a:rPr lang="ru-RU" sz="1300" b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ГБУ «Центр помощи детям, оставшимся без попечения родителей № 1», установка </a:t>
                      </a:r>
                      <a:r>
                        <a:rPr lang="ru-RU" sz="1300">
                          <a:latin typeface="Arial"/>
                          <a:ea typeface="Arial"/>
                          <a:cs typeface="Arial"/>
                        </a:rPr>
                        <a:t>АПС и СОиУЭ в производственных помещениях</a:t>
                      </a:r>
                      <a:endParaRPr sz="13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300" b="0" strike="noStrike" spc="0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3,4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38">
                <a:tc grid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>
                          <a:latin typeface="Arial"/>
                          <a:ea typeface="Arial"/>
                          <a:cs typeface="Arial"/>
                        </a:rPr>
                        <a:t>Государственная программа Курганской области «Развитие культуры в Курганской области»</a:t>
                      </a:r>
                      <a:endParaRPr sz="1300" b="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646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>
                          <a:latin typeface="Arial"/>
                          <a:ea typeface="Arial"/>
                          <a:cs typeface="Arial"/>
                        </a:rPr>
                        <a:t>Капитальный ремонт МКУ «Менщиковский сельский дом культуры»</a:t>
                      </a:r>
                      <a:endParaRPr sz="1300" b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2025 г.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300" b="0" strike="noStrike" spc="-1">
                          <a:latin typeface="Arial"/>
                          <a:ea typeface="Arial"/>
                          <a:cs typeface="Arial"/>
                        </a:rPr>
                        <a:t>9,8</a:t>
                      </a:r>
                      <a:endParaRPr sz="1300" b="0" strike="noStrike" spc="-1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2800" marR="828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 bwMode="auto">
          <a:xfrm>
            <a:off x="851399" y="-19080"/>
            <a:ext cx="8204399" cy="3794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3" name="Shape 63"/>
          <p:cNvSpPr txBox="1"/>
          <p:nvPr/>
        </p:nvSpPr>
        <p:spPr bwMode="auto">
          <a:xfrm>
            <a:off x="2696760" y="1419480"/>
            <a:ext cx="589320" cy="255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9,3 га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 bwMode="auto">
          <a:xfrm>
            <a:off x="408960" y="180000"/>
            <a:ext cx="8411040" cy="60984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8840" tIns="39600" rIns="78840" bIns="396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3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Крупные р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еализованные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 bwMode="auto">
          <a:xfrm>
            <a:off x="8474399" y="4658399"/>
            <a:ext cx="583200" cy="394918"/>
          </a:xfrm>
          <a:prstGeom prst="rect">
            <a:avLst/>
          </a:prstGeom>
          <a:noFill/>
          <a:ln>
            <a:noFill/>
          </a:ln>
        </p:spPr>
        <p:txBody>
          <a:bodyPr vert="horz" wrap="square" lIns="88920" tIns="88920" rIns="88920" bIns="8892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latin typeface="Arial"/>
                <a:cs typeface="Arial"/>
              </a:rPr>
              <a:t>5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7" name="Shape 67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" name="Shape 70"/>
          <p:cNvSpPr/>
          <p:nvPr/>
        </p:nvSpPr>
        <p:spPr bwMode="auto">
          <a:xfrm>
            <a:off x="3884349" y="1151518"/>
            <a:ext cx="4573440" cy="15097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ts val="18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мясоперерабатывающего комплекса с пунктом убоя до 30 тонн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ИП Глава КФХ Невзоров А.Ф.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100,0 млн. руб. 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2022 - 202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гг.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- 12 ед. 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 Пименовка</a:t>
            </a:r>
            <a:endParaRPr/>
          </a:p>
        </p:txBody>
      </p:sp>
      <p:sp>
        <p:nvSpPr>
          <p:cNvPr id="5" name="Shape 92"/>
          <p:cNvSpPr txBox="1"/>
          <p:nvPr/>
        </p:nvSpPr>
        <p:spPr bwMode="auto">
          <a:xfrm>
            <a:off x="3907798" y="3135818"/>
            <a:ext cx="5148000" cy="160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Модернизация существующего производства</a:t>
            </a:r>
            <a:endParaRPr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Глава КФХ Невзоров А.Ф.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73,9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5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 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именовка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3650" y="2930723"/>
            <a:ext cx="1368152" cy="2011095"/>
          </a:xfrm>
          <a:prstGeom prst="rect">
            <a:avLst/>
          </a:prstGeom>
        </p:spPr>
      </p:pic>
      <p:pic>
        <p:nvPicPr>
          <p:cNvPr id="7" name="Picture 72"/>
          <p:cNvPicPr/>
          <p:nvPr/>
        </p:nvPicPr>
        <p:blipFill>
          <a:blip r:embed="rId3" cstate="print"/>
          <a:stretch/>
        </p:blipFill>
        <p:spPr bwMode="auto">
          <a:xfrm>
            <a:off x="525756" y="2920316"/>
            <a:ext cx="1093918" cy="94551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5755" y="3915322"/>
            <a:ext cx="1093918" cy="103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3664" y="936504"/>
            <a:ext cx="2568138" cy="1957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 bwMode="auto">
          <a:xfrm>
            <a:off x="851399" y="-19080"/>
            <a:ext cx="8204399" cy="3794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3" name="Shape 63"/>
          <p:cNvSpPr txBox="1"/>
          <p:nvPr/>
        </p:nvSpPr>
        <p:spPr bwMode="auto">
          <a:xfrm>
            <a:off x="2696760" y="1419480"/>
            <a:ext cx="589320" cy="255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9,3 га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 bwMode="auto">
          <a:xfrm>
            <a:off x="408960" y="180000"/>
            <a:ext cx="8411040" cy="60984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8840" tIns="39600" rIns="78840" bIns="396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еализованные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 bwMode="auto">
          <a:xfrm>
            <a:off x="8474399" y="4658399"/>
            <a:ext cx="583200" cy="394918"/>
          </a:xfrm>
          <a:prstGeom prst="rect">
            <a:avLst/>
          </a:prstGeom>
          <a:noFill/>
          <a:ln>
            <a:noFill/>
          </a:ln>
        </p:spPr>
        <p:txBody>
          <a:bodyPr vert="horz" wrap="square" lIns="88920" tIns="88920" rIns="88920" bIns="8892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6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6" name="Shape 66"/>
          <p:cNvSpPr txBox="1"/>
          <p:nvPr/>
        </p:nvSpPr>
        <p:spPr bwMode="auto">
          <a:xfrm>
            <a:off x="3763346" y="1127970"/>
            <a:ext cx="4752202" cy="2000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indent="0" algn="l">
              <a:lnSpc>
                <a:spcPct val="93000"/>
              </a:lnSpc>
              <a:defRPr/>
            </a:pPr>
            <a:r>
              <a:rPr lang="ru-RU"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Эко-фермы «Возрождение»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КФХ «Эко-ферма «Возрождение»</a:t>
            </a:r>
            <a:endParaRPr lang="ru-RU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14,0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2 - 2024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                    Местоположение: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Патронная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Shape 67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70" name="Shape 70"/>
          <p:cNvSpPr/>
          <p:nvPr/>
        </p:nvSpPr>
        <p:spPr bwMode="auto">
          <a:xfrm>
            <a:off x="3798109" y="3091028"/>
            <a:ext cx="4573440" cy="12811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ts val="18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</a:t>
            </a:r>
            <a:r>
              <a:rPr lang="ru-RU"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придорожного сервиса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Варданян Ю.П.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20,0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 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2021 -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202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5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 </a:t>
            </a:r>
            <a:endParaRPr/>
          </a:p>
          <a:p>
            <a:pPr marL="0" indent="0" algn="l">
              <a:lnSpc>
                <a:spcPts val="1400"/>
              </a:lnSpc>
              <a:spcBef>
                <a:spcPts val="113"/>
              </a:spcBef>
              <a:spcAft>
                <a:spcPts val="113"/>
              </a:spcAft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с. Введенское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Picture 69"/>
          <p:cNvPicPr/>
          <p:nvPr/>
        </p:nvPicPr>
        <p:blipFill>
          <a:blip r:embed="rId2"/>
          <a:stretch/>
        </p:blipFill>
        <p:spPr bwMode="auto">
          <a:xfrm>
            <a:off x="675109" y="2897794"/>
            <a:ext cx="2530729" cy="1735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5109" y="1008391"/>
            <a:ext cx="1177894" cy="16234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9971" y="1008391"/>
            <a:ext cx="1216342" cy="1623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 bwMode="auto">
          <a:xfrm>
            <a:off x="851399" y="-19080"/>
            <a:ext cx="8204399" cy="3794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3" name="Shape 63"/>
          <p:cNvSpPr txBox="1"/>
          <p:nvPr/>
        </p:nvSpPr>
        <p:spPr bwMode="auto">
          <a:xfrm>
            <a:off x="2696760" y="1419480"/>
            <a:ext cx="589320" cy="255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9,3 га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 bwMode="auto">
          <a:xfrm>
            <a:off x="408960" y="180000"/>
            <a:ext cx="8411040" cy="60984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8840" tIns="39600" rIns="78840" bIns="396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еализованные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 bwMode="auto">
          <a:xfrm>
            <a:off x="8474399" y="4658399"/>
            <a:ext cx="583200" cy="394918"/>
          </a:xfrm>
          <a:prstGeom prst="rect">
            <a:avLst/>
          </a:prstGeom>
          <a:noFill/>
          <a:ln>
            <a:noFill/>
          </a:ln>
        </p:spPr>
        <p:txBody>
          <a:bodyPr vert="horz" wrap="square" lIns="88920" tIns="88920" rIns="88920" bIns="8892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7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6" name="Shape 66"/>
          <p:cNvSpPr txBox="1"/>
          <p:nvPr/>
        </p:nvSpPr>
        <p:spPr bwMode="auto">
          <a:xfrm>
            <a:off x="3450054" y="1132384"/>
            <a:ext cx="5267994" cy="2000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Приобретение сельскохозяйственной техники и развитие семеноводческого комплекса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ООО Агрокомплекс «Кургансемена»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60,0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/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Садовое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Shape 67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" name="Shape 92"/>
          <p:cNvSpPr txBox="1"/>
          <p:nvPr/>
        </p:nvSpPr>
        <p:spPr bwMode="auto">
          <a:xfrm>
            <a:off x="3455881" y="3056497"/>
            <a:ext cx="5148000" cy="160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Приобретение современного оборудования</a:t>
            </a:r>
            <a:endParaRPr/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ООО «Курганский завод растительных масел»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5,0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 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Менщиково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4660" y="1057433"/>
            <a:ext cx="2246760" cy="1707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1204" y="2986971"/>
            <a:ext cx="2330215" cy="1783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 bwMode="auto">
          <a:xfrm>
            <a:off x="851399" y="-19080"/>
            <a:ext cx="8204399" cy="3794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3" name="Shape 63"/>
          <p:cNvSpPr txBox="1"/>
          <p:nvPr/>
        </p:nvSpPr>
        <p:spPr bwMode="auto">
          <a:xfrm>
            <a:off x="2696760" y="1419480"/>
            <a:ext cx="589320" cy="255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9,3 га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 bwMode="auto">
          <a:xfrm>
            <a:off x="408960" y="180000"/>
            <a:ext cx="8411040" cy="60984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8840" tIns="39600" rIns="78840" bIns="396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еализованные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 bwMode="auto">
          <a:xfrm>
            <a:off x="8474399" y="4658399"/>
            <a:ext cx="583200" cy="394918"/>
          </a:xfrm>
          <a:prstGeom prst="rect">
            <a:avLst/>
          </a:prstGeom>
          <a:noFill/>
          <a:ln>
            <a:noFill/>
          </a:ln>
        </p:spPr>
        <p:txBody>
          <a:bodyPr vert="horz" wrap="square" lIns="88920" tIns="88920" rIns="88920" bIns="8892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8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6" name="Shape 66"/>
          <p:cNvSpPr txBox="1"/>
          <p:nvPr/>
        </p:nvSpPr>
        <p:spPr bwMode="auto">
          <a:xfrm>
            <a:off x="3851920" y="1204392"/>
            <a:ext cx="4752202" cy="2000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indent="0" algn="l">
              <a:lnSpc>
                <a:spcPct val="93000"/>
              </a:lnSpc>
              <a:defRPr/>
            </a:pPr>
            <a:r>
              <a:rPr lang="ru-RU" sz="15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Модернизация зерноперерабатывающего производства</a:t>
            </a:r>
            <a:endParaRPr sz="15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Глава КФХ Луканин Е.А.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18,3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                    Местоположение: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Шмаково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Shape 67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" name="Shape 92"/>
          <p:cNvSpPr txBox="1"/>
          <p:nvPr/>
        </p:nvSpPr>
        <p:spPr bwMode="auto">
          <a:xfrm>
            <a:off x="3935578" y="3067101"/>
            <a:ext cx="5148000" cy="160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Приобретение дорожностроительной техники</a:t>
            </a:r>
            <a:endParaRPr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4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Воинков А.Н.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10,5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 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Каширино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201" y="1027434"/>
            <a:ext cx="2696760" cy="1614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2202" y="2906293"/>
            <a:ext cx="2700418" cy="1826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 bwMode="auto">
          <a:xfrm>
            <a:off x="851399" y="-19080"/>
            <a:ext cx="8204399" cy="379439"/>
          </a:xfrm>
          <a:prstGeom prst="rect">
            <a:avLst/>
          </a:prstGeom>
          <a:noFill/>
          <a:ln>
            <a:prstDash val="solid"/>
          </a:ln>
        </p:spPr>
        <p:txBody>
          <a:bodyPr wrap="squar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3" name="Shape 63"/>
          <p:cNvSpPr txBox="1"/>
          <p:nvPr/>
        </p:nvSpPr>
        <p:spPr bwMode="auto">
          <a:xfrm>
            <a:off x="2696760" y="1419480"/>
            <a:ext cx="589320" cy="255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9,3 га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/>
          <p:nvPr/>
        </p:nvSpPr>
        <p:spPr bwMode="auto">
          <a:xfrm>
            <a:off x="408960" y="180000"/>
            <a:ext cx="8411040" cy="609840"/>
          </a:xfrm>
          <a:custGeom>
            <a:avLst/>
            <a:gdLst>
              <a:gd name="f0" fmla="val 0"/>
              <a:gd name="f1" fmla="val 216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 extrusionOk="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58DC1"/>
          </a:solidFill>
          <a:ln w="12600">
            <a:solidFill>
              <a:srgbClr val="3465A4"/>
            </a:solidFill>
            <a:prstDash val="solid"/>
          </a:ln>
        </p:spPr>
        <p:txBody>
          <a:bodyPr vert="horz" wrap="square" lIns="78840" tIns="39600" rIns="78840" bIns="3960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</a:t>
            </a:r>
            <a:r>
              <a:rPr sz="23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еализованные проекты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 bwMode="auto">
          <a:xfrm>
            <a:off x="8474399" y="4658399"/>
            <a:ext cx="583200" cy="394918"/>
          </a:xfrm>
          <a:prstGeom prst="rect">
            <a:avLst/>
          </a:prstGeom>
          <a:noFill/>
          <a:ln>
            <a:noFill/>
          </a:ln>
        </p:spPr>
        <p:txBody>
          <a:bodyPr vert="horz" wrap="square" lIns="88920" tIns="88920" rIns="88920" bIns="8892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9</a:t>
            </a:r>
            <a:endParaRPr sz="1200" b="0" i="0" u="none" strike="noStrike" cap="none" spc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6" name="Shape 66"/>
          <p:cNvSpPr txBox="1"/>
          <p:nvPr/>
        </p:nvSpPr>
        <p:spPr bwMode="auto">
          <a:xfrm>
            <a:off x="3935577" y="1204392"/>
            <a:ext cx="4752202" cy="2000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/>
          <a:lstStyle/>
          <a:p>
            <a:pPr marL="0" indent="0" algn="l">
              <a:lnSpc>
                <a:spcPct val="93000"/>
              </a:lnSpc>
              <a:defRPr/>
            </a:pPr>
            <a:r>
              <a:rPr lang="ru-RU" sz="1600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Ремонт банкетного зала «Береза»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Уткова С.В.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2,0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млн. руб.</a:t>
            </a:r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cs typeface="Arial"/>
              </a:rPr>
              <a:t>Количество новых рабочих мест – 6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95000"/>
              </a:lnSpc>
              <a:defRPr/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                    Местоположение: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</a:t>
            </a: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Кетово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Shape 67"/>
          <p:cNvSpPr/>
          <p:nvPr/>
        </p:nvSpPr>
        <p:spPr bwMode="auto">
          <a:xfrm>
            <a:off x="397439" y="838799"/>
            <a:ext cx="8438399" cy="45719"/>
          </a:xfrm>
          <a:prstGeom prst="rect">
            <a:avLst/>
          </a:prstGeom>
          <a:solidFill>
            <a:srgbClr val="579D1C"/>
          </a:solidFill>
          <a:ln w="9360">
            <a:solidFill>
              <a:srgbClr val="579D1C"/>
            </a:solidFill>
            <a:prstDash val="solid"/>
          </a:ln>
        </p:spPr>
        <p:txBody>
          <a:bodyPr wrap="square" lIns="94680" tIns="49679" rIns="94680" bIns="49679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2" name="Shape 92"/>
          <p:cNvSpPr txBox="1"/>
          <p:nvPr/>
        </p:nvSpPr>
        <p:spPr bwMode="auto">
          <a:xfrm>
            <a:off x="3935577" y="3136626"/>
            <a:ext cx="5148000" cy="160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81720" tIns="40679" rIns="81720" bIns="40679"/>
          <a:lstStyle/>
          <a:p>
            <a:pPr marL="0" marR="0" indent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Строительство газовой заправочной станции </a:t>
            </a:r>
            <a:endParaRPr sz="15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" b="1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Инициатор проекта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ИП Шишпаев Е.О.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Объем инвестиций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90,0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млн. руб.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Количество новых рабочих мест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ед.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Срок реализации –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2024 </a:t>
            </a: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г.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Местоположение: с. 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Сычёво</a:t>
            </a:r>
            <a:endParaRPr sz="1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8960" y="988920"/>
            <a:ext cx="2825586" cy="1900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7438" y="2989182"/>
            <a:ext cx="1341819" cy="1808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1753" y="2989182"/>
            <a:ext cx="1412791" cy="1808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_Blank Slid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11</TotalTime>
  <Words>3233</Words>
  <Application>Р7-Офис/2024.1.1.373</Application>
  <DocSecurity>0</DocSecurity>
  <PresentationFormat>Произвольный</PresentationFormat>
  <Paragraphs>611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_Blank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555</dc:creator>
  <cp:keywords/>
  <dc:description/>
  <cp:lastModifiedBy>user</cp:lastModifiedBy>
  <cp:revision>628</cp:revision>
  <dcterms:modified xsi:type="dcterms:W3CDTF">2025-02-18T13:17:45Z</dcterms:modified>
  <cp:category/>
  <dc:identifier/>
  <cp:contentStatus/>
  <dc:language/>
  <cp:version/>
</cp:coreProperties>
</file>